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Amatic SC Bold" charset="1" panose="00000800000000000000"/>
      <p:regular r:id="rId23"/>
    </p:embeddedFont>
    <p:embeddedFont>
      <p:font typeface="Amatic SC" charset="1" panose="00000500000000000000"/>
      <p:regular r:id="rId24"/>
    </p:embeddedFont>
    <p:embeddedFont>
      <p:font typeface="Lato Italics" charset="1" panose="020F0502020204030203"/>
      <p:regular r:id="rId25"/>
    </p:embeddedFont>
    <p:embeddedFont>
      <p:font typeface="Georgia Pro Bold" charset="1" panose="02040802050405020203"/>
      <p:regular r:id="rId27"/>
    </p:embeddedFont>
    <p:embeddedFont>
      <p:font typeface="Georgia Pro Bold Italics" charset="1" panose="02040802050405090203"/>
      <p:regular r:id="rId28"/>
    </p:embeddedFont>
    <p:embeddedFont>
      <p:font typeface="Arial Bold" charset="1" panose="020B0802020202020204"/>
      <p:regular r:id="rId30"/>
    </p:embeddedFont>
    <p:embeddedFont>
      <p:font typeface="Arial" charset="1" panose="020B0502020202020204"/>
      <p:regular r:id="rId31"/>
    </p:embeddedFont>
    <p:embeddedFont>
      <p:font typeface="Arial Italics" charset="1" panose="020B050202020209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notesSlides/notesSlide2.xml" Type="http://schemas.openxmlformats.org/officeDocument/2006/relationships/notesSlide"/><Relationship Id="rId27" Target="fonts/font27.fntdata" Type="http://schemas.openxmlformats.org/officeDocument/2006/relationships/font"/><Relationship Id="rId28" Target="fonts/font28.fntdata" Type="http://schemas.openxmlformats.org/officeDocument/2006/relationships/font"/><Relationship Id="rId29" Target="notesSlides/notesSlide3.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notesSlides/notesSlide4.xml" Type="http://schemas.openxmlformats.org/officeDocument/2006/relationships/notesSlide"/><Relationship Id="rId33" Target="fonts/font33.fntdata" Type="http://schemas.openxmlformats.org/officeDocument/2006/relationships/font"/><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37" Target="notesSlides/notesSlide8.xml" Type="http://schemas.openxmlformats.org/officeDocument/2006/relationships/notesSlide"/><Relationship Id="rId38" Target="notesSlides/notesSlide9.xml" Type="http://schemas.openxmlformats.org/officeDocument/2006/relationships/notesSlide"/><Relationship Id="rId39" Target="notesSlides/notesSlide10.xml" Type="http://schemas.openxmlformats.org/officeDocument/2006/relationships/notesSlide"/><Relationship Id="rId4" Target="theme/theme1.xml" Type="http://schemas.openxmlformats.org/officeDocument/2006/relationships/theme"/><Relationship Id="rId40" Target="notesSlides/notesSlide11.xml" Type="http://schemas.openxmlformats.org/officeDocument/2006/relationships/notesSlide"/><Relationship Id="rId41" Target="notesSlides/notesSlide12.xml" Type="http://schemas.openxmlformats.org/officeDocument/2006/relationships/notesSlide"/><Relationship Id="rId42" Target="notesSlides/notesSlide13.xml" Type="http://schemas.openxmlformats.org/officeDocument/2006/relationships/notesSlide"/><Relationship Id="rId43" Target="notesSlides/notesSlide14.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Behavior Expectations </a:t>
            </a:r>
          </a:p>
          <a:p>
            <a:r>
              <a:rPr lang="en-US"/>
              <a:t/>
            </a:r>
          </a:p>
          <a:p>
            <a:r>
              <a:rPr lang="en-US"/>
              <a:t>Explicitly clear, complete and accurate statement about 1) 3-5 positively stated expectations defined across contexts, 2) process for both engaging and reinforcing students in the process of defining, and 3) a chart with expectations.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Establishing Rapport</a:t>
            </a:r>
          </a:p>
          <a:p>
            <a:r>
              <a:rPr lang="en-US"/>
              <a:t/>
            </a:r>
          </a:p>
          <a:p>
            <a:r>
              <a:rPr lang="en-US"/>
              <a:t>Explicitly clear, complete and accurate statement about 1) what rapport is (based on trust), 2) use of tool 1 and how it relates to rapport, 3) use of tool 2 and how it relates to rapport and 4) increased use of tools 1 &amp; 2 with kids at-risk.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 for Description of grade Context and structure of learning process. </a:t>
            </a:r>
          </a:p>
          <a:p>
            <a:r>
              <a:rPr lang="en-US"/>
              <a:t>Explicitly clear, complete and accurate statement about 1) grade level and course content, 2) diversity in classroom and school, 3) use of group and individual work, 4) active learning activities and 5) other relevant aspects of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Rubric Expectations for Physical Arrangement of Classroom</a:t>
            </a:r>
          </a:p>
          <a:p>
            <a:r>
              <a:rPr lang="en-US"/>
              <a:t>Explicitly clear, complete and accurate statement about 1) the physical set up of the room, 2) a diagram of the room, and 3) rationale regarding why the room was arranged as described (including placement of expectations and how arrangement helps with behavior management).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slide13.xml" Type="http://schemas.openxmlformats.org/officeDocument/2006/relationships/slide"/><Relationship Id="rId11" Target="../media/image5.pn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slide2.xml" Type="http://schemas.openxmlformats.org/officeDocument/2006/relationships/slide"/><Relationship Id="rId8" Target="slide3.xml" Type="http://schemas.openxmlformats.org/officeDocument/2006/relationships/slide"/><Relationship Id="rId9" Target="slide14.xml" Type="http://schemas.openxmlformats.org/officeDocument/2006/relationship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slide8.xml" Type="http://schemas.openxmlformats.org/officeDocument/2006/relationships/slide"/><Relationship Id="rId2" Target="../notesSlides/notesSlide10.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slide5.xml" Type="http://schemas.openxmlformats.org/officeDocument/2006/relationships/slide"/><Relationship Id="rId7" Target="../media/image9.png" Type="http://schemas.openxmlformats.org/officeDocument/2006/relationships/image"/><Relationship Id="rId8" Target="slide6.xml" Type="http://schemas.openxmlformats.org/officeDocument/2006/relationships/slide"/><Relationship Id="rId9" Target="slide4.xml" Type="http://schemas.openxmlformats.org/officeDocument/2006/relationship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slide10.xml" Type="http://schemas.openxmlformats.org/officeDocument/2006/relationships/slide"/><Relationship Id="rId13" Target="slide9.xml" Type="http://schemas.openxmlformats.org/officeDocument/2006/relationships/slide"/><Relationship Id="rId14" Target="slide11.xml" Type="http://schemas.openxmlformats.org/officeDocument/2006/relationships/slide"/><Relationship Id="rId15" Target="slide8.xml" Type="http://schemas.openxmlformats.org/officeDocument/2006/relationships/slide"/><Relationship Id="rId2" Target="../notesSlides/notesSlide11.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slide5.xml" Type="http://schemas.openxmlformats.org/officeDocument/2006/relationships/slide"/><Relationship Id="rId7" Target="../media/image9.png" Type="http://schemas.openxmlformats.org/officeDocument/2006/relationships/image"/><Relationship Id="rId8" Target="slide6.xml" Type="http://schemas.openxmlformats.org/officeDocument/2006/relationships/slide"/><Relationship Id="rId9" Target="slide4.xml" Type="http://schemas.openxmlformats.org/officeDocument/2006/relationship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slide12.xml" Type="http://schemas.openxmlformats.org/officeDocument/2006/relationships/slide"/><Relationship Id="rId11" Target="../media/image10.png" Type="http://schemas.openxmlformats.org/officeDocument/2006/relationships/image"/><Relationship Id="rId12" Target="../media/image11.png" Type="http://schemas.openxmlformats.org/officeDocument/2006/relationships/image"/><Relationship Id="rId13" Target="slide8.xml" Type="http://schemas.openxmlformats.org/officeDocument/2006/relationships/slide"/><Relationship Id="rId2" Target="../notesSlides/notesSlide12.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slide5.xml" Type="http://schemas.openxmlformats.org/officeDocument/2006/relationships/slide"/><Relationship Id="rId7" Target="../media/image9.png" Type="http://schemas.openxmlformats.org/officeDocument/2006/relationships/image"/><Relationship Id="rId8" Target="slide6.xml" Type="http://schemas.openxmlformats.org/officeDocument/2006/relationships/slide"/><Relationship Id="rId9" Target="slide4.xml" Type="http://schemas.openxmlformats.org/officeDocument/2006/relationship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slide12.xml" Type="http://schemas.openxmlformats.org/officeDocument/2006/relationships/slide"/><Relationship Id="rId11" Target="../media/image10.png" Type="http://schemas.openxmlformats.org/officeDocument/2006/relationships/image"/><Relationship Id="rId12" Target="../media/image11.png" Type="http://schemas.openxmlformats.org/officeDocument/2006/relationships/image"/><Relationship Id="rId13" Target="slide10.xml" Type="http://schemas.openxmlformats.org/officeDocument/2006/relationships/slide"/><Relationship Id="rId14" Target="slide9.xml" Type="http://schemas.openxmlformats.org/officeDocument/2006/relationships/slide"/><Relationship Id="rId15" Target="slide11.xml" Type="http://schemas.openxmlformats.org/officeDocument/2006/relationships/slide"/><Relationship Id="rId16" Target="slide8.xml" Type="http://schemas.openxmlformats.org/officeDocument/2006/relationships/slide"/><Relationship Id="rId2" Target="../notesSlides/notesSlide3.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slide5.xml" Type="http://schemas.openxmlformats.org/officeDocument/2006/relationships/slide"/><Relationship Id="rId7" Target="../media/image9.png" Type="http://schemas.openxmlformats.org/officeDocument/2006/relationships/image"/><Relationship Id="rId8" Target="slide6.xml" Type="http://schemas.openxmlformats.org/officeDocument/2006/relationships/slide"/><Relationship Id="rId9" Target="slide4.xml" Type="http://schemas.openxmlformats.org/officeDocument/2006/relationship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2" Target="../notesSlides/notesSlide7.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slide5.xml" Type="http://schemas.openxmlformats.org/officeDocument/2006/relationships/slide"/><Relationship Id="rId7" Target="../media/image9.png" Type="http://schemas.openxmlformats.org/officeDocument/2006/relationships/image"/><Relationship Id="rId8" Target="slide6.xml" Type="http://schemas.openxmlformats.org/officeDocument/2006/relationships/slide"/><Relationship Id="rId9" Target="slide4.xml" Type="http://schemas.openxmlformats.org/officeDocument/2006/relationship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2" Target="../notesSlides/notesSlide8.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slide5.xml" Type="http://schemas.openxmlformats.org/officeDocument/2006/relationships/slide"/><Relationship Id="rId7" Target="../media/image9.png" Type="http://schemas.openxmlformats.org/officeDocument/2006/relationships/image"/><Relationship Id="rId8" Target="slide6.xml" Type="http://schemas.openxmlformats.org/officeDocument/2006/relationships/slide"/><Relationship Id="rId9" Target="slide4.xml" Type="http://schemas.openxmlformats.org/officeDocument/2006/relationship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slide8.xml" Type="http://schemas.openxmlformats.org/officeDocument/2006/relationships/slide"/><Relationship Id="rId2" Target="../notesSlides/notesSlide9.xml" Type="http://schemas.openxmlformats.org/officeDocument/2006/relationships/notesSlide"/><Relationship Id="rId3" Target="../media/image8.jpeg" Type="http://schemas.openxmlformats.org/officeDocument/2006/relationships/image"/><Relationship Id="rId4" Target="../media/image7.png" Type="http://schemas.openxmlformats.org/officeDocument/2006/relationships/image"/><Relationship Id="rId5" Target="slide1.xml" Type="http://schemas.openxmlformats.org/officeDocument/2006/relationships/slide"/><Relationship Id="rId6" Target="slide5.xml" Type="http://schemas.openxmlformats.org/officeDocument/2006/relationships/slide"/><Relationship Id="rId7" Target="../media/image9.png" Type="http://schemas.openxmlformats.org/officeDocument/2006/relationships/image"/><Relationship Id="rId8" Target="slide6.xml" Type="http://schemas.openxmlformats.org/officeDocument/2006/relationships/slide"/><Relationship Id="rId9" Target="slide4.xml" Type="http://schemas.openxmlformats.org/officeDocument/2006/relationship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8100" y="-38100"/>
            <a:ext cx="18364202" cy="10363200"/>
          </a:xfrm>
          <a:custGeom>
            <a:avLst/>
            <a:gdLst/>
            <a:ahLst/>
            <a:cxnLst/>
            <a:rect r="r" b="b" t="t" l="l"/>
            <a:pathLst>
              <a:path h="10363200" w="18364202">
                <a:moveTo>
                  <a:pt x="0" y="0"/>
                </a:moveTo>
                <a:lnTo>
                  <a:pt x="18364202" y="0"/>
                </a:lnTo>
                <a:lnTo>
                  <a:pt x="18364202" y="10363200"/>
                </a:lnTo>
                <a:lnTo>
                  <a:pt x="0" y="10363200"/>
                </a:lnTo>
                <a:lnTo>
                  <a:pt x="0" y="0"/>
                </a:lnTo>
                <a:close/>
              </a:path>
            </a:pathLst>
          </a:custGeom>
          <a:blipFill>
            <a:blip r:embed="rId3"/>
            <a:stretch>
              <a:fillRect l="0" t="-3076" r="0" b="-3076"/>
            </a:stretch>
          </a:blipFill>
        </p:spPr>
      </p:sp>
      <p:sp>
        <p:nvSpPr>
          <p:cNvPr name="Freeform 3" id="3"/>
          <p:cNvSpPr/>
          <p:nvPr/>
        </p:nvSpPr>
        <p:spPr>
          <a:xfrm flipH="false" flipV="false" rot="0">
            <a:off x="5795600" y="2304450"/>
            <a:ext cx="6696802" cy="3905248"/>
          </a:xfrm>
          <a:custGeom>
            <a:avLst/>
            <a:gdLst/>
            <a:ahLst/>
            <a:cxnLst/>
            <a:rect r="r" b="b" t="t" l="l"/>
            <a:pathLst>
              <a:path h="3905248" w="6696802">
                <a:moveTo>
                  <a:pt x="0" y="0"/>
                </a:moveTo>
                <a:lnTo>
                  <a:pt x="6696802" y="0"/>
                </a:lnTo>
                <a:lnTo>
                  <a:pt x="6696802" y="3905248"/>
                </a:lnTo>
                <a:lnTo>
                  <a:pt x="0" y="3905248"/>
                </a:lnTo>
                <a:lnTo>
                  <a:pt x="0" y="0"/>
                </a:lnTo>
                <a:close/>
              </a:path>
            </a:pathLst>
          </a:custGeom>
          <a:blipFill>
            <a:blip r:embed="rId4"/>
            <a:stretch>
              <a:fillRect l="-1245" t="0" r="-1245" b="0"/>
            </a:stretch>
          </a:blipFill>
        </p:spPr>
      </p:sp>
      <p:sp>
        <p:nvSpPr>
          <p:cNvPr name="Freeform 4" id="4" descr="Image"/>
          <p:cNvSpPr/>
          <p:nvPr/>
        </p:nvSpPr>
        <p:spPr>
          <a:xfrm flipH="false" flipV="false" rot="0">
            <a:off x="4897740" y="6509628"/>
            <a:ext cx="5096223" cy="2105420"/>
          </a:xfrm>
          <a:custGeom>
            <a:avLst/>
            <a:gdLst/>
            <a:ahLst/>
            <a:cxnLst/>
            <a:rect r="r" b="b" t="t" l="l"/>
            <a:pathLst>
              <a:path h="2105420" w="5096223">
                <a:moveTo>
                  <a:pt x="0" y="0"/>
                </a:moveTo>
                <a:lnTo>
                  <a:pt x="5096223" y="0"/>
                </a:lnTo>
                <a:lnTo>
                  <a:pt x="5096223" y="2105420"/>
                </a:lnTo>
                <a:lnTo>
                  <a:pt x="0" y="2105420"/>
                </a:lnTo>
                <a:lnTo>
                  <a:pt x="0" y="0"/>
                </a:lnTo>
                <a:close/>
              </a:path>
            </a:pathLst>
          </a:custGeom>
          <a:blipFill>
            <a:blip r:embed="rId5"/>
            <a:stretch>
              <a:fillRect l="-54065" t="-421364" r="-261182" b="-284165"/>
            </a:stretch>
          </a:blipFill>
        </p:spPr>
      </p:sp>
      <p:sp>
        <p:nvSpPr>
          <p:cNvPr name="Freeform 5" id="5" descr="Image"/>
          <p:cNvSpPr/>
          <p:nvPr/>
        </p:nvSpPr>
        <p:spPr>
          <a:xfrm flipH="false" flipV="false" rot="0">
            <a:off x="5072374" y="6509638"/>
            <a:ext cx="8317886" cy="2105413"/>
          </a:xfrm>
          <a:custGeom>
            <a:avLst/>
            <a:gdLst/>
            <a:ahLst/>
            <a:cxnLst/>
            <a:rect r="r" b="b" t="t" l="l"/>
            <a:pathLst>
              <a:path h="2105413" w="8317886">
                <a:moveTo>
                  <a:pt x="0" y="0"/>
                </a:moveTo>
                <a:lnTo>
                  <a:pt x="8317886" y="0"/>
                </a:lnTo>
                <a:lnTo>
                  <a:pt x="8317886" y="2105414"/>
                </a:lnTo>
                <a:lnTo>
                  <a:pt x="0" y="2105414"/>
                </a:lnTo>
                <a:lnTo>
                  <a:pt x="0" y="0"/>
                </a:lnTo>
                <a:close/>
              </a:path>
            </a:pathLst>
          </a:custGeom>
          <a:blipFill>
            <a:blip r:embed="rId5"/>
            <a:stretch>
              <a:fillRect l="-62486" t="-681177" r="-248799" b="-521041"/>
            </a:stretch>
          </a:blipFill>
        </p:spPr>
      </p:sp>
      <p:sp>
        <p:nvSpPr>
          <p:cNvPr name="Freeform 6" id="6" descr="Image"/>
          <p:cNvSpPr/>
          <p:nvPr/>
        </p:nvSpPr>
        <p:spPr>
          <a:xfrm flipH="false" flipV="false" rot="0">
            <a:off x="7414900" y="6659626"/>
            <a:ext cx="1701050" cy="791058"/>
          </a:xfrm>
          <a:custGeom>
            <a:avLst/>
            <a:gdLst/>
            <a:ahLst/>
            <a:cxnLst/>
            <a:rect r="r" b="b" t="t" l="l"/>
            <a:pathLst>
              <a:path h="791058" w="1701050">
                <a:moveTo>
                  <a:pt x="0" y="0"/>
                </a:moveTo>
                <a:lnTo>
                  <a:pt x="1701050" y="0"/>
                </a:lnTo>
                <a:lnTo>
                  <a:pt x="1701050" y="791058"/>
                </a:lnTo>
                <a:lnTo>
                  <a:pt x="0" y="791058"/>
                </a:lnTo>
                <a:lnTo>
                  <a:pt x="0" y="0"/>
                </a:lnTo>
                <a:close/>
              </a:path>
            </a:pathLst>
          </a:custGeom>
          <a:blipFill>
            <a:blip r:embed="rId6"/>
            <a:stretch>
              <a:fillRect l="-14728" t="-74274" r="-4579" b="-82278"/>
            </a:stretch>
          </a:blipFill>
        </p:spPr>
      </p:sp>
      <p:grpSp>
        <p:nvGrpSpPr>
          <p:cNvPr name="Group 7" id="7"/>
          <p:cNvGrpSpPr/>
          <p:nvPr/>
        </p:nvGrpSpPr>
        <p:grpSpPr>
          <a:xfrm rot="0">
            <a:off x="6026200" y="2510400"/>
            <a:ext cx="6233400" cy="3406200"/>
            <a:chOff x="0" y="0"/>
            <a:chExt cx="8311200" cy="4541600"/>
          </a:xfrm>
        </p:grpSpPr>
        <p:sp>
          <p:nvSpPr>
            <p:cNvPr name="Freeform 8" id="8"/>
            <p:cNvSpPr/>
            <p:nvPr/>
          </p:nvSpPr>
          <p:spPr>
            <a:xfrm flipH="false" flipV="false" rot="0">
              <a:off x="50800" y="50800"/>
              <a:ext cx="8209661" cy="4440047"/>
            </a:xfrm>
            <a:custGeom>
              <a:avLst/>
              <a:gdLst/>
              <a:ahLst/>
              <a:cxnLst/>
              <a:rect r="r" b="b" t="t" l="l"/>
              <a:pathLst>
                <a:path h="4440047" w="8209661">
                  <a:moveTo>
                    <a:pt x="0" y="0"/>
                  </a:moveTo>
                  <a:lnTo>
                    <a:pt x="8209661" y="0"/>
                  </a:lnTo>
                  <a:lnTo>
                    <a:pt x="8209661" y="4440047"/>
                  </a:lnTo>
                  <a:lnTo>
                    <a:pt x="0" y="4440047"/>
                  </a:lnTo>
                  <a:close/>
                </a:path>
              </a:pathLst>
            </a:custGeom>
            <a:solidFill>
              <a:srgbClr val="EEEEEE"/>
            </a:solidFill>
          </p:spPr>
        </p:sp>
        <p:sp>
          <p:nvSpPr>
            <p:cNvPr name="Freeform 9" id="9"/>
            <p:cNvSpPr/>
            <p:nvPr/>
          </p:nvSpPr>
          <p:spPr>
            <a:xfrm flipH="false" flipV="false" rot="0">
              <a:off x="0" y="0"/>
              <a:ext cx="8311261" cy="4541647"/>
            </a:xfrm>
            <a:custGeom>
              <a:avLst/>
              <a:gdLst/>
              <a:ahLst/>
              <a:cxnLst/>
              <a:rect r="r" b="b" t="t" l="l"/>
              <a:pathLst>
                <a:path h="4541647" w="8311261">
                  <a:moveTo>
                    <a:pt x="50800" y="0"/>
                  </a:moveTo>
                  <a:lnTo>
                    <a:pt x="8260461" y="0"/>
                  </a:lnTo>
                  <a:cubicBezTo>
                    <a:pt x="8288528" y="0"/>
                    <a:pt x="8311261" y="22733"/>
                    <a:pt x="8311261" y="50800"/>
                  </a:cubicBezTo>
                  <a:lnTo>
                    <a:pt x="8311261" y="4490847"/>
                  </a:lnTo>
                  <a:cubicBezTo>
                    <a:pt x="8311261" y="4518914"/>
                    <a:pt x="8288528" y="4541647"/>
                    <a:pt x="8260461" y="4541647"/>
                  </a:cubicBezTo>
                  <a:lnTo>
                    <a:pt x="50800" y="4541647"/>
                  </a:lnTo>
                  <a:cubicBezTo>
                    <a:pt x="22733" y="4541647"/>
                    <a:pt x="0" y="4518914"/>
                    <a:pt x="0" y="4490847"/>
                  </a:cubicBezTo>
                  <a:lnTo>
                    <a:pt x="0" y="50800"/>
                  </a:lnTo>
                  <a:cubicBezTo>
                    <a:pt x="0" y="22733"/>
                    <a:pt x="22733" y="0"/>
                    <a:pt x="50800" y="0"/>
                  </a:cubicBezTo>
                  <a:moveTo>
                    <a:pt x="50800" y="101600"/>
                  </a:moveTo>
                  <a:lnTo>
                    <a:pt x="50800" y="50800"/>
                  </a:lnTo>
                  <a:lnTo>
                    <a:pt x="101600" y="50800"/>
                  </a:lnTo>
                  <a:lnTo>
                    <a:pt x="101600" y="4490847"/>
                  </a:lnTo>
                  <a:lnTo>
                    <a:pt x="50800" y="4490847"/>
                  </a:lnTo>
                  <a:lnTo>
                    <a:pt x="50800" y="4440047"/>
                  </a:lnTo>
                  <a:lnTo>
                    <a:pt x="8260461" y="4440047"/>
                  </a:lnTo>
                  <a:lnTo>
                    <a:pt x="8260461" y="4490847"/>
                  </a:lnTo>
                  <a:lnTo>
                    <a:pt x="8209661" y="4490847"/>
                  </a:lnTo>
                  <a:lnTo>
                    <a:pt x="8209661" y="50800"/>
                  </a:lnTo>
                  <a:lnTo>
                    <a:pt x="8260461" y="50800"/>
                  </a:lnTo>
                  <a:lnTo>
                    <a:pt x="8260461" y="101600"/>
                  </a:lnTo>
                  <a:lnTo>
                    <a:pt x="50800" y="101600"/>
                  </a:lnTo>
                  <a:close/>
                </a:path>
              </a:pathLst>
            </a:custGeom>
            <a:solidFill>
              <a:srgbClr val="000000"/>
            </a:solidFill>
          </p:spPr>
        </p:sp>
      </p:grpSp>
      <p:sp>
        <p:nvSpPr>
          <p:cNvPr name="Freeform 10" id="10" descr="Image"/>
          <p:cNvSpPr/>
          <p:nvPr/>
        </p:nvSpPr>
        <p:spPr>
          <a:xfrm flipH="false" flipV="false" rot="0">
            <a:off x="5503776" y="6659650"/>
            <a:ext cx="1701050" cy="791058"/>
          </a:xfrm>
          <a:custGeom>
            <a:avLst/>
            <a:gdLst/>
            <a:ahLst/>
            <a:cxnLst/>
            <a:rect r="r" b="b" t="t" l="l"/>
            <a:pathLst>
              <a:path h="791058" w="1701050">
                <a:moveTo>
                  <a:pt x="0" y="0"/>
                </a:moveTo>
                <a:lnTo>
                  <a:pt x="1701050" y="0"/>
                </a:lnTo>
                <a:lnTo>
                  <a:pt x="1701050" y="791058"/>
                </a:lnTo>
                <a:lnTo>
                  <a:pt x="0" y="791058"/>
                </a:lnTo>
                <a:lnTo>
                  <a:pt x="0" y="0"/>
                </a:lnTo>
                <a:close/>
              </a:path>
            </a:pathLst>
          </a:custGeom>
          <a:blipFill>
            <a:blip r:embed="rId6"/>
            <a:stretch>
              <a:fillRect l="-14728" t="-74274" r="-4579" b="-82278"/>
            </a:stretch>
          </a:blipFill>
        </p:spPr>
      </p:sp>
      <p:grpSp>
        <p:nvGrpSpPr>
          <p:cNvPr name="Group 11" id="11"/>
          <p:cNvGrpSpPr/>
          <p:nvPr/>
        </p:nvGrpSpPr>
        <p:grpSpPr>
          <a:xfrm rot="0">
            <a:off x="5652900" y="6659650"/>
            <a:ext cx="1402800" cy="708000"/>
            <a:chOff x="0" y="0"/>
            <a:chExt cx="1870400" cy="944000"/>
          </a:xfrm>
        </p:grpSpPr>
        <p:sp>
          <p:nvSpPr>
            <p:cNvPr name="Freeform 12" id="12"/>
            <p:cNvSpPr/>
            <p:nvPr/>
          </p:nvSpPr>
          <p:spPr>
            <a:xfrm flipH="false" flipV="false" rot="0">
              <a:off x="0" y="0"/>
              <a:ext cx="1870400" cy="944000"/>
            </a:xfrm>
            <a:custGeom>
              <a:avLst/>
              <a:gdLst/>
              <a:ahLst/>
              <a:cxnLst/>
              <a:rect r="r" b="b" t="t" l="l"/>
              <a:pathLst>
                <a:path h="944000" w="1870400">
                  <a:moveTo>
                    <a:pt x="0" y="0"/>
                  </a:moveTo>
                  <a:lnTo>
                    <a:pt x="1870400" y="0"/>
                  </a:lnTo>
                  <a:lnTo>
                    <a:pt x="1870400" y="944000"/>
                  </a:lnTo>
                  <a:lnTo>
                    <a:pt x="0" y="944000"/>
                  </a:lnTo>
                  <a:close/>
                </a:path>
              </a:pathLst>
            </a:custGeom>
            <a:solidFill>
              <a:srgbClr val="000000">
                <a:alpha val="0"/>
              </a:srgbClr>
            </a:solidFill>
          </p:spPr>
        </p:sp>
        <p:sp>
          <p:nvSpPr>
            <p:cNvPr name="TextBox 13" id="13"/>
            <p:cNvSpPr txBox="true"/>
            <p:nvPr/>
          </p:nvSpPr>
          <p:spPr>
            <a:xfrm>
              <a:off x="0" y="0"/>
              <a:ext cx="1870400" cy="944000"/>
            </a:xfrm>
            <a:prstGeom prst="rect">
              <a:avLst/>
            </a:prstGeom>
          </p:spPr>
          <p:txBody>
            <a:bodyPr anchor="t" rtlCol="false" tIns="0" lIns="0" bIns="0" rIns="0"/>
            <a:lstStyle/>
            <a:p>
              <a:pPr algn="l">
                <a:lnSpc>
                  <a:spcPts val="2640"/>
                </a:lnSpc>
              </a:pPr>
              <a:r>
                <a:rPr lang="en-US" b="true" sz="2200" u="sng">
                  <a:solidFill>
                    <a:srgbClr val="000000"/>
                  </a:solidFill>
                  <a:latin typeface="Amatic SC Bold"/>
                  <a:ea typeface="Amatic SC Bold"/>
                  <a:cs typeface="Amatic SC Bold"/>
                  <a:sym typeface="Amatic SC Bold"/>
                  <a:hlinkClick r:id="rId7" action="ppaction://hlinksldjump"/>
                </a:rPr>
                <a:t>Description</a:t>
              </a:r>
            </a:p>
          </p:txBody>
        </p:sp>
      </p:grpSp>
      <p:sp>
        <p:nvSpPr>
          <p:cNvPr name="Freeform 14" id="14" descr="Image"/>
          <p:cNvSpPr/>
          <p:nvPr/>
        </p:nvSpPr>
        <p:spPr>
          <a:xfrm flipH="false" flipV="false" rot="0">
            <a:off x="9326050" y="6659626"/>
            <a:ext cx="1701050" cy="791058"/>
          </a:xfrm>
          <a:custGeom>
            <a:avLst/>
            <a:gdLst/>
            <a:ahLst/>
            <a:cxnLst/>
            <a:rect r="r" b="b" t="t" l="l"/>
            <a:pathLst>
              <a:path h="791058" w="1701050">
                <a:moveTo>
                  <a:pt x="0" y="0"/>
                </a:moveTo>
                <a:lnTo>
                  <a:pt x="1701050" y="0"/>
                </a:lnTo>
                <a:lnTo>
                  <a:pt x="1701050" y="791058"/>
                </a:lnTo>
                <a:lnTo>
                  <a:pt x="0" y="791058"/>
                </a:lnTo>
                <a:lnTo>
                  <a:pt x="0" y="0"/>
                </a:lnTo>
                <a:close/>
              </a:path>
            </a:pathLst>
          </a:custGeom>
          <a:blipFill>
            <a:blip r:embed="rId6"/>
            <a:stretch>
              <a:fillRect l="-14728" t="-74274" r="-4579" b="-82278"/>
            </a:stretch>
          </a:blipFill>
        </p:spPr>
      </p:sp>
      <p:sp>
        <p:nvSpPr>
          <p:cNvPr name="Freeform 15" id="15" descr="Image"/>
          <p:cNvSpPr/>
          <p:nvPr/>
        </p:nvSpPr>
        <p:spPr>
          <a:xfrm flipH="false" flipV="false" rot="0">
            <a:off x="11209150" y="6659626"/>
            <a:ext cx="1701050" cy="791058"/>
          </a:xfrm>
          <a:custGeom>
            <a:avLst/>
            <a:gdLst/>
            <a:ahLst/>
            <a:cxnLst/>
            <a:rect r="r" b="b" t="t" l="l"/>
            <a:pathLst>
              <a:path h="791058" w="1701050">
                <a:moveTo>
                  <a:pt x="0" y="0"/>
                </a:moveTo>
                <a:lnTo>
                  <a:pt x="1701050" y="0"/>
                </a:lnTo>
                <a:lnTo>
                  <a:pt x="1701050" y="791058"/>
                </a:lnTo>
                <a:lnTo>
                  <a:pt x="0" y="791058"/>
                </a:lnTo>
                <a:lnTo>
                  <a:pt x="0" y="0"/>
                </a:lnTo>
                <a:close/>
              </a:path>
            </a:pathLst>
          </a:custGeom>
          <a:blipFill>
            <a:blip r:embed="rId6"/>
            <a:stretch>
              <a:fillRect l="-14728" t="-74274" r="-4579" b="-82278"/>
            </a:stretch>
          </a:blipFill>
        </p:spPr>
      </p:sp>
      <p:sp>
        <p:nvSpPr>
          <p:cNvPr name="Freeform 16" id="16" descr="Image"/>
          <p:cNvSpPr/>
          <p:nvPr/>
        </p:nvSpPr>
        <p:spPr>
          <a:xfrm flipH="false" flipV="false" rot="0">
            <a:off x="7414900" y="7574026"/>
            <a:ext cx="1701050" cy="791058"/>
          </a:xfrm>
          <a:custGeom>
            <a:avLst/>
            <a:gdLst/>
            <a:ahLst/>
            <a:cxnLst/>
            <a:rect r="r" b="b" t="t" l="l"/>
            <a:pathLst>
              <a:path h="791058" w="1701050">
                <a:moveTo>
                  <a:pt x="0" y="0"/>
                </a:moveTo>
                <a:lnTo>
                  <a:pt x="1701050" y="0"/>
                </a:lnTo>
                <a:lnTo>
                  <a:pt x="1701050" y="791058"/>
                </a:lnTo>
                <a:lnTo>
                  <a:pt x="0" y="791058"/>
                </a:lnTo>
                <a:lnTo>
                  <a:pt x="0" y="0"/>
                </a:lnTo>
                <a:close/>
              </a:path>
            </a:pathLst>
          </a:custGeom>
          <a:blipFill>
            <a:blip r:embed="rId6"/>
            <a:stretch>
              <a:fillRect l="-14728" t="-74274" r="-4579" b="-82278"/>
            </a:stretch>
          </a:blipFill>
        </p:spPr>
      </p:sp>
      <p:sp>
        <p:nvSpPr>
          <p:cNvPr name="Freeform 17" id="17" descr="Image"/>
          <p:cNvSpPr/>
          <p:nvPr/>
        </p:nvSpPr>
        <p:spPr>
          <a:xfrm flipH="false" flipV="false" rot="0">
            <a:off x="5503776" y="7574026"/>
            <a:ext cx="1701050" cy="791058"/>
          </a:xfrm>
          <a:custGeom>
            <a:avLst/>
            <a:gdLst/>
            <a:ahLst/>
            <a:cxnLst/>
            <a:rect r="r" b="b" t="t" l="l"/>
            <a:pathLst>
              <a:path h="791058" w="1701050">
                <a:moveTo>
                  <a:pt x="0" y="0"/>
                </a:moveTo>
                <a:lnTo>
                  <a:pt x="1701050" y="0"/>
                </a:lnTo>
                <a:lnTo>
                  <a:pt x="1701050" y="791058"/>
                </a:lnTo>
                <a:lnTo>
                  <a:pt x="0" y="791058"/>
                </a:lnTo>
                <a:lnTo>
                  <a:pt x="0" y="0"/>
                </a:lnTo>
                <a:close/>
              </a:path>
            </a:pathLst>
          </a:custGeom>
          <a:blipFill>
            <a:blip r:embed="rId6"/>
            <a:stretch>
              <a:fillRect l="-14728" t="-74274" r="-4579" b="-82278"/>
            </a:stretch>
          </a:blipFill>
        </p:spPr>
      </p:sp>
      <p:sp>
        <p:nvSpPr>
          <p:cNvPr name="Freeform 18" id="18" descr="Image"/>
          <p:cNvSpPr/>
          <p:nvPr/>
        </p:nvSpPr>
        <p:spPr>
          <a:xfrm flipH="false" flipV="false" rot="0">
            <a:off x="9326050" y="7574026"/>
            <a:ext cx="1701050" cy="791058"/>
          </a:xfrm>
          <a:custGeom>
            <a:avLst/>
            <a:gdLst/>
            <a:ahLst/>
            <a:cxnLst/>
            <a:rect r="r" b="b" t="t" l="l"/>
            <a:pathLst>
              <a:path h="791058" w="1701050">
                <a:moveTo>
                  <a:pt x="0" y="0"/>
                </a:moveTo>
                <a:lnTo>
                  <a:pt x="1701050" y="0"/>
                </a:lnTo>
                <a:lnTo>
                  <a:pt x="1701050" y="791058"/>
                </a:lnTo>
                <a:lnTo>
                  <a:pt x="0" y="791058"/>
                </a:lnTo>
                <a:lnTo>
                  <a:pt x="0" y="0"/>
                </a:lnTo>
                <a:close/>
              </a:path>
            </a:pathLst>
          </a:custGeom>
          <a:blipFill>
            <a:blip r:embed="rId6"/>
            <a:stretch>
              <a:fillRect l="-14728" t="-74274" r="-4579" b="-82278"/>
            </a:stretch>
          </a:blipFill>
        </p:spPr>
      </p:sp>
      <p:sp>
        <p:nvSpPr>
          <p:cNvPr name="Freeform 19" id="19" descr="Image"/>
          <p:cNvSpPr/>
          <p:nvPr/>
        </p:nvSpPr>
        <p:spPr>
          <a:xfrm flipH="false" flipV="false" rot="0">
            <a:off x="11209150" y="7574026"/>
            <a:ext cx="1701050" cy="791058"/>
          </a:xfrm>
          <a:custGeom>
            <a:avLst/>
            <a:gdLst/>
            <a:ahLst/>
            <a:cxnLst/>
            <a:rect r="r" b="b" t="t" l="l"/>
            <a:pathLst>
              <a:path h="791058" w="1701050">
                <a:moveTo>
                  <a:pt x="0" y="0"/>
                </a:moveTo>
                <a:lnTo>
                  <a:pt x="1701050" y="0"/>
                </a:lnTo>
                <a:lnTo>
                  <a:pt x="1701050" y="791058"/>
                </a:lnTo>
                <a:lnTo>
                  <a:pt x="0" y="791058"/>
                </a:lnTo>
                <a:lnTo>
                  <a:pt x="0" y="0"/>
                </a:lnTo>
                <a:close/>
              </a:path>
            </a:pathLst>
          </a:custGeom>
          <a:blipFill>
            <a:blip r:embed="rId6"/>
            <a:stretch>
              <a:fillRect l="-14728" t="-74274" r="-4579" b="-82278"/>
            </a:stretch>
          </a:blipFill>
        </p:spPr>
      </p:sp>
      <p:grpSp>
        <p:nvGrpSpPr>
          <p:cNvPr name="Group 20" id="20"/>
          <p:cNvGrpSpPr/>
          <p:nvPr/>
        </p:nvGrpSpPr>
        <p:grpSpPr>
          <a:xfrm rot="0">
            <a:off x="7386900" y="6531976"/>
            <a:ext cx="1701000" cy="1046400"/>
            <a:chOff x="0" y="0"/>
            <a:chExt cx="2268000" cy="1395200"/>
          </a:xfrm>
        </p:grpSpPr>
        <p:sp>
          <p:nvSpPr>
            <p:cNvPr name="Freeform 21" id="21"/>
            <p:cNvSpPr/>
            <p:nvPr/>
          </p:nvSpPr>
          <p:spPr>
            <a:xfrm flipH="false" flipV="false" rot="0">
              <a:off x="0" y="0"/>
              <a:ext cx="2268000" cy="1395200"/>
            </a:xfrm>
            <a:custGeom>
              <a:avLst/>
              <a:gdLst/>
              <a:ahLst/>
              <a:cxnLst/>
              <a:rect r="r" b="b" t="t" l="l"/>
              <a:pathLst>
                <a:path h="1395200" w="2268000">
                  <a:moveTo>
                    <a:pt x="0" y="0"/>
                  </a:moveTo>
                  <a:lnTo>
                    <a:pt x="2268000" y="0"/>
                  </a:lnTo>
                  <a:lnTo>
                    <a:pt x="2268000" y="1395200"/>
                  </a:lnTo>
                  <a:lnTo>
                    <a:pt x="0" y="1395200"/>
                  </a:lnTo>
                  <a:close/>
                </a:path>
              </a:pathLst>
            </a:custGeom>
            <a:solidFill>
              <a:srgbClr val="000000">
                <a:alpha val="0"/>
              </a:srgbClr>
            </a:solidFill>
          </p:spPr>
        </p:sp>
        <p:sp>
          <p:nvSpPr>
            <p:cNvPr name="TextBox 22" id="22"/>
            <p:cNvSpPr txBox="true"/>
            <p:nvPr/>
          </p:nvSpPr>
          <p:spPr>
            <a:xfrm>
              <a:off x="0" y="0"/>
              <a:ext cx="2268000" cy="1395200"/>
            </a:xfrm>
            <a:prstGeom prst="rect">
              <a:avLst/>
            </a:prstGeom>
          </p:spPr>
          <p:txBody>
            <a:bodyPr anchor="t" rtlCol="false" tIns="0" lIns="0" bIns="0" rIns="0"/>
            <a:lstStyle/>
            <a:p>
              <a:pPr algn="ctr">
                <a:lnSpc>
                  <a:spcPts val="2640"/>
                </a:lnSpc>
              </a:pPr>
              <a:r>
                <a:rPr lang="en-US" b="true" sz="2200" u="sng">
                  <a:solidFill>
                    <a:srgbClr val="000000"/>
                  </a:solidFill>
                  <a:latin typeface="Amatic SC Bold"/>
                  <a:ea typeface="Amatic SC Bold"/>
                  <a:cs typeface="Amatic SC Bold"/>
                  <a:sym typeface="Amatic SC Bold"/>
                  <a:hlinkClick r:id="rId8" action="ppaction://hlinksldjump"/>
                </a:rPr>
                <a:t>Classroom</a:t>
              </a:r>
            </a:p>
            <a:p>
              <a:pPr algn="ctr">
                <a:lnSpc>
                  <a:spcPts val="2640"/>
                </a:lnSpc>
              </a:pPr>
              <a:r>
                <a:rPr lang="en-US" b="true" sz="2200" u="sng">
                  <a:solidFill>
                    <a:srgbClr val="000000"/>
                  </a:solidFill>
                  <a:latin typeface="Amatic SC Bold"/>
                  <a:ea typeface="Amatic SC Bold"/>
                  <a:cs typeface="Amatic SC Bold"/>
                  <a:sym typeface="Amatic SC Bold"/>
                  <a:hlinkClick r:id="rId8" action="ppaction://hlinksldjump"/>
                </a:rPr>
                <a:t>Arrangement</a:t>
              </a:r>
            </a:p>
          </p:txBody>
        </p:sp>
      </p:grpSp>
      <p:grpSp>
        <p:nvGrpSpPr>
          <p:cNvPr name="Group 23" id="23"/>
          <p:cNvGrpSpPr/>
          <p:nvPr/>
        </p:nvGrpSpPr>
        <p:grpSpPr>
          <a:xfrm rot="0">
            <a:off x="11237200" y="6531976"/>
            <a:ext cx="1610400" cy="1046400"/>
            <a:chOff x="0" y="0"/>
            <a:chExt cx="2147200" cy="1395200"/>
          </a:xfrm>
        </p:grpSpPr>
        <p:sp>
          <p:nvSpPr>
            <p:cNvPr name="Freeform 24" id="24"/>
            <p:cNvSpPr/>
            <p:nvPr/>
          </p:nvSpPr>
          <p:spPr>
            <a:xfrm flipH="false" flipV="false" rot="0">
              <a:off x="0" y="0"/>
              <a:ext cx="2147200" cy="1395200"/>
            </a:xfrm>
            <a:custGeom>
              <a:avLst/>
              <a:gdLst/>
              <a:ahLst/>
              <a:cxnLst/>
              <a:rect r="r" b="b" t="t" l="l"/>
              <a:pathLst>
                <a:path h="1395200" w="2147200">
                  <a:moveTo>
                    <a:pt x="0" y="0"/>
                  </a:moveTo>
                  <a:lnTo>
                    <a:pt x="2147200" y="0"/>
                  </a:lnTo>
                  <a:lnTo>
                    <a:pt x="2147200" y="1395200"/>
                  </a:lnTo>
                  <a:lnTo>
                    <a:pt x="0" y="1395200"/>
                  </a:lnTo>
                  <a:close/>
                </a:path>
              </a:pathLst>
            </a:custGeom>
            <a:solidFill>
              <a:srgbClr val="000000">
                <a:alpha val="0"/>
              </a:srgbClr>
            </a:solidFill>
          </p:spPr>
        </p:sp>
        <p:sp>
          <p:nvSpPr>
            <p:cNvPr name="TextBox 25" id="25"/>
            <p:cNvSpPr txBox="true"/>
            <p:nvPr/>
          </p:nvSpPr>
          <p:spPr>
            <a:xfrm>
              <a:off x="0" y="0"/>
              <a:ext cx="2147200" cy="1395200"/>
            </a:xfrm>
            <a:prstGeom prst="rect">
              <a:avLst/>
            </a:prstGeom>
          </p:spPr>
          <p:txBody>
            <a:bodyPr anchor="t" rtlCol="false" tIns="0" lIns="0" bIns="0" rIns="0"/>
            <a:lstStyle/>
            <a:p>
              <a:pPr algn="ctr">
                <a:lnSpc>
                  <a:spcPts val="2640"/>
                </a:lnSpc>
              </a:pPr>
              <a:r>
                <a:rPr lang="en-US" b="true" sz="2200" u="sng">
                  <a:solidFill>
                    <a:srgbClr val="000000"/>
                  </a:solidFill>
                  <a:latin typeface="Amatic SC Bold"/>
                  <a:ea typeface="Amatic SC Bold"/>
                  <a:cs typeface="Amatic SC Bold"/>
                  <a:sym typeface="Amatic SC Bold"/>
                  <a:hlinkClick r:id="rId9" action="ppaction://hlinksldjump"/>
                </a:rPr>
                <a:t>Establishing Rapport</a:t>
              </a:r>
            </a:p>
          </p:txBody>
        </p:sp>
      </p:grpSp>
      <p:grpSp>
        <p:nvGrpSpPr>
          <p:cNvPr name="Group 26" id="26"/>
          <p:cNvGrpSpPr/>
          <p:nvPr/>
        </p:nvGrpSpPr>
        <p:grpSpPr>
          <a:xfrm rot="0">
            <a:off x="9298024" y="6531976"/>
            <a:ext cx="1701000" cy="1385400"/>
            <a:chOff x="0" y="0"/>
            <a:chExt cx="2268000" cy="1847200"/>
          </a:xfrm>
        </p:grpSpPr>
        <p:sp>
          <p:nvSpPr>
            <p:cNvPr name="Freeform 27" id="27"/>
            <p:cNvSpPr/>
            <p:nvPr/>
          </p:nvSpPr>
          <p:spPr>
            <a:xfrm flipH="false" flipV="false" rot="0">
              <a:off x="0" y="0"/>
              <a:ext cx="2268000" cy="1847200"/>
            </a:xfrm>
            <a:custGeom>
              <a:avLst/>
              <a:gdLst/>
              <a:ahLst/>
              <a:cxnLst/>
              <a:rect r="r" b="b" t="t" l="l"/>
              <a:pathLst>
                <a:path h="1847200" w="2268000">
                  <a:moveTo>
                    <a:pt x="0" y="0"/>
                  </a:moveTo>
                  <a:lnTo>
                    <a:pt x="2268000" y="0"/>
                  </a:lnTo>
                  <a:lnTo>
                    <a:pt x="2268000" y="1847200"/>
                  </a:lnTo>
                  <a:lnTo>
                    <a:pt x="0" y="1847200"/>
                  </a:lnTo>
                  <a:close/>
                </a:path>
              </a:pathLst>
            </a:custGeom>
            <a:solidFill>
              <a:srgbClr val="000000">
                <a:alpha val="0"/>
              </a:srgbClr>
            </a:solidFill>
          </p:spPr>
        </p:sp>
        <p:sp>
          <p:nvSpPr>
            <p:cNvPr name="TextBox 28" id="28"/>
            <p:cNvSpPr txBox="true"/>
            <p:nvPr/>
          </p:nvSpPr>
          <p:spPr>
            <a:xfrm>
              <a:off x="0" y="0"/>
              <a:ext cx="2268000" cy="1847200"/>
            </a:xfrm>
            <a:prstGeom prst="rect">
              <a:avLst/>
            </a:prstGeom>
          </p:spPr>
          <p:txBody>
            <a:bodyPr anchor="t" rtlCol="false" tIns="0" lIns="0" bIns="0" rIns="0"/>
            <a:lstStyle/>
            <a:p>
              <a:pPr algn="ctr">
                <a:lnSpc>
                  <a:spcPts val="2640"/>
                </a:lnSpc>
              </a:pPr>
              <a:r>
                <a:rPr lang="en-US" b="true" sz="2200" u="sng">
                  <a:solidFill>
                    <a:srgbClr val="000000"/>
                  </a:solidFill>
                  <a:latin typeface="Amatic SC Bold"/>
                  <a:ea typeface="Amatic SC Bold"/>
                  <a:cs typeface="Amatic SC Bold"/>
                  <a:sym typeface="Amatic SC Bold"/>
                  <a:hlinkClick r:id="rId10" action="ppaction://hlinksldjump"/>
                </a:rPr>
                <a:t>Behavior</a:t>
              </a:r>
            </a:p>
            <a:p>
              <a:pPr algn="ctr">
                <a:lnSpc>
                  <a:spcPts val="2640"/>
                </a:lnSpc>
              </a:pPr>
              <a:r>
                <a:rPr lang="en-US" b="true" sz="2200" u="sng">
                  <a:solidFill>
                    <a:srgbClr val="000000"/>
                  </a:solidFill>
                  <a:latin typeface="Amatic SC Bold"/>
                  <a:ea typeface="Amatic SC Bold"/>
                  <a:cs typeface="Amatic SC Bold"/>
                  <a:sym typeface="Amatic SC Bold"/>
                  <a:hlinkClick r:id="rId10" action="ppaction://hlinksldjump"/>
                </a:rPr>
                <a:t>expectation</a:t>
              </a:r>
              <a:r>
                <a:rPr lang="en-US" b="true" sz="2200" u="sng">
                  <a:solidFill>
                    <a:srgbClr val="0097A7"/>
                  </a:solidFill>
                  <a:latin typeface="Amatic SC Bold"/>
                  <a:ea typeface="Amatic SC Bold"/>
                  <a:cs typeface="Amatic SC Bold"/>
                  <a:sym typeface="Amatic SC Bold"/>
                  <a:hlinkClick r:id="rId10" action="ppaction://hlinksldjump"/>
                </a:rPr>
                <a:t> </a:t>
              </a:r>
            </a:p>
            <a:p>
              <a:pPr algn="ctr">
                <a:lnSpc>
                  <a:spcPts val="2640"/>
                </a:lnSpc>
              </a:pPr>
            </a:p>
          </p:txBody>
        </p:sp>
      </p:grpSp>
      <p:grpSp>
        <p:nvGrpSpPr>
          <p:cNvPr name="Group 29" id="29"/>
          <p:cNvGrpSpPr/>
          <p:nvPr/>
        </p:nvGrpSpPr>
        <p:grpSpPr>
          <a:xfrm rot="0">
            <a:off x="5503800" y="7446350"/>
            <a:ext cx="1610400" cy="1046400"/>
            <a:chOff x="0" y="0"/>
            <a:chExt cx="2147200" cy="1395200"/>
          </a:xfrm>
        </p:grpSpPr>
        <p:sp>
          <p:nvSpPr>
            <p:cNvPr name="Freeform 30" id="30"/>
            <p:cNvSpPr/>
            <p:nvPr/>
          </p:nvSpPr>
          <p:spPr>
            <a:xfrm flipH="false" flipV="false" rot="0">
              <a:off x="0" y="0"/>
              <a:ext cx="2147200" cy="1395200"/>
            </a:xfrm>
            <a:custGeom>
              <a:avLst/>
              <a:gdLst/>
              <a:ahLst/>
              <a:cxnLst/>
              <a:rect r="r" b="b" t="t" l="l"/>
              <a:pathLst>
                <a:path h="1395200" w="2147200">
                  <a:moveTo>
                    <a:pt x="0" y="0"/>
                  </a:moveTo>
                  <a:lnTo>
                    <a:pt x="2147200" y="0"/>
                  </a:lnTo>
                  <a:lnTo>
                    <a:pt x="2147200" y="1395200"/>
                  </a:lnTo>
                  <a:lnTo>
                    <a:pt x="0" y="1395200"/>
                  </a:lnTo>
                  <a:close/>
                </a:path>
              </a:pathLst>
            </a:custGeom>
            <a:solidFill>
              <a:srgbClr val="000000">
                <a:alpha val="0"/>
              </a:srgbClr>
            </a:solidFill>
          </p:spPr>
        </p:sp>
        <p:sp>
          <p:nvSpPr>
            <p:cNvPr name="TextBox 31" id="31"/>
            <p:cNvSpPr txBox="true"/>
            <p:nvPr/>
          </p:nvSpPr>
          <p:spPr>
            <a:xfrm>
              <a:off x="0" y="0"/>
              <a:ext cx="2147200" cy="1395200"/>
            </a:xfrm>
            <a:prstGeom prst="rect">
              <a:avLst/>
            </a:prstGeom>
          </p:spPr>
          <p:txBody>
            <a:bodyPr anchor="t" rtlCol="false" tIns="0" lIns="0" bIns="0" rIns="0"/>
            <a:lstStyle/>
            <a:p>
              <a:pPr algn="ctr">
                <a:lnSpc>
                  <a:spcPts val="2640"/>
                </a:lnSpc>
              </a:pPr>
              <a:r>
                <a:rPr lang="en-US" b="true" sz="2200" u="sng">
                  <a:solidFill>
                    <a:srgbClr val="000000"/>
                  </a:solidFill>
                  <a:latin typeface="Amatic SC Bold"/>
                  <a:ea typeface="Amatic SC Bold"/>
                  <a:cs typeface="Amatic SC Bold"/>
                  <a:sym typeface="Amatic SC Bold"/>
                </a:rPr>
                <a:t>LEarning</a:t>
              </a:r>
            </a:p>
            <a:p>
              <a:pPr algn="ctr">
                <a:lnSpc>
                  <a:spcPts val="2640"/>
                </a:lnSpc>
              </a:pPr>
              <a:r>
                <a:rPr lang="en-US" b="true" sz="2200" u="sng">
                  <a:solidFill>
                    <a:srgbClr val="000000"/>
                  </a:solidFill>
                  <a:latin typeface="Amatic SC Bold"/>
                  <a:ea typeface="Amatic SC Bold"/>
                  <a:cs typeface="Amatic SC Bold"/>
                  <a:sym typeface="Amatic SC Bold"/>
                </a:rPr>
                <a:t>PRocess</a:t>
              </a:r>
            </a:p>
          </p:txBody>
        </p:sp>
      </p:grpSp>
      <p:grpSp>
        <p:nvGrpSpPr>
          <p:cNvPr name="Group 32" id="32"/>
          <p:cNvGrpSpPr/>
          <p:nvPr/>
        </p:nvGrpSpPr>
        <p:grpSpPr>
          <a:xfrm rot="0">
            <a:off x="7400900" y="7446350"/>
            <a:ext cx="1610400" cy="1046400"/>
            <a:chOff x="0" y="0"/>
            <a:chExt cx="2147200" cy="1395200"/>
          </a:xfrm>
        </p:grpSpPr>
        <p:sp>
          <p:nvSpPr>
            <p:cNvPr name="Freeform 33" id="33"/>
            <p:cNvSpPr/>
            <p:nvPr/>
          </p:nvSpPr>
          <p:spPr>
            <a:xfrm flipH="false" flipV="false" rot="0">
              <a:off x="0" y="0"/>
              <a:ext cx="2147200" cy="1395200"/>
            </a:xfrm>
            <a:custGeom>
              <a:avLst/>
              <a:gdLst/>
              <a:ahLst/>
              <a:cxnLst/>
              <a:rect r="r" b="b" t="t" l="l"/>
              <a:pathLst>
                <a:path h="1395200" w="2147200">
                  <a:moveTo>
                    <a:pt x="0" y="0"/>
                  </a:moveTo>
                  <a:lnTo>
                    <a:pt x="2147200" y="0"/>
                  </a:lnTo>
                  <a:lnTo>
                    <a:pt x="2147200" y="1395200"/>
                  </a:lnTo>
                  <a:lnTo>
                    <a:pt x="0" y="1395200"/>
                  </a:lnTo>
                  <a:close/>
                </a:path>
              </a:pathLst>
            </a:custGeom>
            <a:solidFill>
              <a:srgbClr val="000000">
                <a:alpha val="0"/>
              </a:srgbClr>
            </a:solidFill>
          </p:spPr>
        </p:sp>
        <p:sp>
          <p:nvSpPr>
            <p:cNvPr name="TextBox 34" id="34"/>
            <p:cNvSpPr txBox="true"/>
            <p:nvPr/>
          </p:nvSpPr>
          <p:spPr>
            <a:xfrm>
              <a:off x="0" y="0"/>
              <a:ext cx="2147200" cy="1395200"/>
            </a:xfrm>
            <a:prstGeom prst="rect">
              <a:avLst/>
            </a:prstGeom>
          </p:spPr>
          <p:txBody>
            <a:bodyPr anchor="t" rtlCol="false" tIns="0" lIns="0" bIns="0" rIns="0"/>
            <a:lstStyle/>
            <a:p>
              <a:pPr algn="ctr">
                <a:lnSpc>
                  <a:spcPts val="2640"/>
                </a:lnSpc>
              </a:pPr>
              <a:r>
                <a:rPr lang="en-US" b="true" sz="2200">
                  <a:solidFill>
                    <a:srgbClr val="000000"/>
                  </a:solidFill>
                  <a:latin typeface="Amatic SC Bold"/>
                  <a:ea typeface="Amatic SC Bold"/>
                  <a:cs typeface="Amatic SC Bold"/>
                  <a:sym typeface="Amatic SC Bold"/>
                </a:rPr>
                <a:t>Responding to </a:t>
              </a:r>
            </a:p>
            <a:p>
              <a:pPr algn="ctr">
                <a:lnSpc>
                  <a:spcPts val="2640"/>
                </a:lnSpc>
              </a:pPr>
              <a:r>
                <a:rPr lang="en-US" b="true" sz="2200" u="sng">
                  <a:solidFill>
                    <a:srgbClr val="000000"/>
                  </a:solidFill>
                  <a:latin typeface="Amatic SC Bold"/>
                  <a:ea typeface="Amatic SC Bold"/>
                  <a:cs typeface="Amatic SC Bold"/>
                  <a:sym typeface="Amatic SC Bold"/>
                </a:rPr>
                <a:t>behavior</a:t>
              </a:r>
            </a:p>
          </p:txBody>
        </p:sp>
      </p:grpSp>
      <p:grpSp>
        <p:nvGrpSpPr>
          <p:cNvPr name="Group 35" id="35"/>
          <p:cNvGrpSpPr/>
          <p:nvPr/>
        </p:nvGrpSpPr>
        <p:grpSpPr>
          <a:xfrm rot="0">
            <a:off x="9305000" y="7446350"/>
            <a:ext cx="1610400" cy="1046400"/>
            <a:chOff x="0" y="0"/>
            <a:chExt cx="2147200" cy="1395200"/>
          </a:xfrm>
        </p:grpSpPr>
        <p:sp>
          <p:nvSpPr>
            <p:cNvPr name="Freeform 36" id="36"/>
            <p:cNvSpPr/>
            <p:nvPr/>
          </p:nvSpPr>
          <p:spPr>
            <a:xfrm flipH="false" flipV="false" rot="0">
              <a:off x="0" y="0"/>
              <a:ext cx="2147200" cy="1395200"/>
            </a:xfrm>
            <a:custGeom>
              <a:avLst/>
              <a:gdLst/>
              <a:ahLst/>
              <a:cxnLst/>
              <a:rect r="r" b="b" t="t" l="l"/>
              <a:pathLst>
                <a:path h="1395200" w="2147200">
                  <a:moveTo>
                    <a:pt x="0" y="0"/>
                  </a:moveTo>
                  <a:lnTo>
                    <a:pt x="2147200" y="0"/>
                  </a:lnTo>
                  <a:lnTo>
                    <a:pt x="2147200" y="1395200"/>
                  </a:lnTo>
                  <a:lnTo>
                    <a:pt x="0" y="1395200"/>
                  </a:lnTo>
                  <a:close/>
                </a:path>
              </a:pathLst>
            </a:custGeom>
            <a:solidFill>
              <a:srgbClr val="000000">
                <a:alpha val="0"/>
              </a:srgbClr>
            </a:solidFill>
          </p:spPr>
        </p:sp>
        <p:sp>
          <p:nvSpPr>
            <p:cNvPr name="TextBox 37" id="37"/>
            <p:cNvSpPr txBox="true"/>
            <p:nvPr/>
          </p:nvSpPr>
          <p:spPr>
            <a:xfrm>
              <a:off x="0" y="0"/>
              <a:ext cx="2147200" cy="1395200"/>
            </a:xfrm>
            <a:prstGeom prst="rect">
              <a:avLst/>
            </a:prstGeom>
          </p:spPr>
          <p:txBody>
            <a:bodyPr anchor="t" rtlCol="false" tIns="0" lIns="0" bIns="0" rIns="0"/>
            <a:lstStyle/>
            <a:p>
              <a:pPr algn="ctr">
                <a:lnSpc>
                  <a:spcPts val="2640"/>
                </a:lnSpc>
              </a:pPr>
              <a:r>
                <a:rPr lang="en-US" b="true" sz="2200" u="sng">
                  <a:solidFill>
                    <a:srgbClr val="000000"/>
                  </a:solidFill>
                  <a:latin typeface="Amatic SC Bold"/>
                  <a:ea typeface="Amatic SC Bold"/>
                  <a:cs typeface="Amatic SC Bold"/>
                  <a:sym typeface="Amatic SC Bold"/>
                </a:rPr>
                <a:t>Reinforcement </a:t>
              </a:r>
            </a:p>
            <a:p>
              <a:pPr algn="ctr">
                <a:lnSpc>
                  <a:spcPts val="2640"/>
                </a:lnSpc>
              </a:pPr>
              <a:r>
                <a:rPr lang="en-US" b="true" sz="2200" u="sng">
                  <a:solidFill>
                    <a:srgbClr val="000000"/>
                  </a:solidFill>
                  <a:latin typeface="Amatic SC Bold"/>
                  <a:ea typeface="Amatic SC Bold"/>
                  <a:cs typeface="Amatic SC Bold"/>
                  <a:sym typeface="Amatic SC Bold"/>
                </a:rPr>
                <a:t>/Feedback</a:t>
              </a:r>
            </a:p>
          </p:txBody>
        </p:sp>
      </p:grpSp>
      <p:grpSp>
        <p:nvGrpSpPr>
          <p:cNvPr name="Group 38" id="38"/>
          <p:cNvGrpSpPr/>
          <p:nvPr/>
        </p:nvGrpSpPr>
        <p:grpSpPr>
          <a:xfrm rot="0">
            <a:off x="11237200" y="7446376"/>
            <a:ext cx="1610400" cy="1046400"/>
            <a:chOff x="0" y="0"/>
            <a:chExt cx="2147200" cy="1395200"/>
          </a:xfrm>
        </p:grpSpPr>
        <p:sp>
          <p:nvSpPr>
            <p:cNvPr name="Freeform 39" id="39"/>
            <p:cNvSpPr/>
            <p:nvPr/>
          </p:nvSpPr>
          <p:spPr>
            <a:xfrm flipH="false" flipV="false" rot="0">
              <a:off x="0" y="0"/>
              <a:ext cx="2147200" cy="1395200"/>
            </a:xfrm>
            <a:custGeom>
              <a:avLst/>
              <a:gdLst/>
              <a:ahLst/>
              <a:cxnLst/>
              <a:rect r="r" b="b" t="t" l="l"/>
              <a:pathLst>
                <a:path h="1395200" w="2147200">
                  <a:moveTo>
                    <a:pt x="0" y="0"/>
                  </a:moveTo>
                  <a:lnTo>
                    <a:pt x="2147200" y="0"/>
                  </a:lnTo>
                  <a:lnTo>
                    <a:pt x="2147200" y="1395200"/>
                  </a:lnTo>
                  <a:lnTo>
                    <a:pt x="0" y="1395200"/>
                  </a:lnTo>
                  <a:close/>
                </a:path>
              </a:pathLst>
            </a:custGeom>
            <a:solidFill>
              <a:srgbClr val="000000">
                <a:alpha val="0"/>
              </a:srgbClr>
            </a:solidFill>
          </p:spPr>
        </p:sp>
        <p:sp>
          <p:nvSpPr>
            <p:cNvPr name="TextBox 40" id="40"/>
            <p:cNvSpPr txBox="true"/>
            <p:nvPr/>
          </p:nvSpPr>
          <p:spPr>
            <a:xfrm>
              <a:off x="0" y="0"/>
              <a:ext cx="2147200" cy="1395200"/>
            </a:xfrm>
            <a:prstGeom prst="rect">
              <a:avLst/>
            </a:prstGeom>
          </p:spPr>
          <p:txBody>
            <a:bodyPr anchor="t" rtlCol="false" tIns="0" lIns="0" bIns="0" rIns="0"/>
            <a:lstStyle/>
            <a:p>
              <a:pPr algn="ctr">
                <a:lnSpc>
                  <a:spcPts val="2640"/>
                </a:lnSpc>
              </a:pPr>
              <a:r>
                <a:rPr lang="en-US" b="true" sz="2200" u="sng">
                  <a:solidFill>
                    <a:srgbClr val="000000"/>
                  </a:solidFill>
                  <a:latin typeface="Amatic SC Bold"/>
                  <a:ea typeface="Amatic SC Bold"/>
                  <a:cs typeface="Amatic SC Bold"/>
                  <a:sym typeface="Amatic SC Bold"/>
                </a:rPr>
                <a:t>Screening for RTI</a:t>
              </a:r>
            </a:p>
          </p:txBody>
        </p:sp>
      </p:grpSp>
      <p:grpSp>
        <p:nvGrpSpPr>
          <p:cNvPr name="Group 41" id="41"/>
          <p:cNvGrpSpPr/>
          <p:nvPr/>
        </p:nvGrpSpPr>
        <p:grpSpPr>
          <a:xfrm rot="0">
            <a:off x="6064300" y="2717800"/>
            <a:ext cx="6157200" cy="3324600"/>
            <a:chOff x="0" y="0"/>
            <a:chExt cx="8209600" cy="4432800"/>
          </a:xfrm>
        </p:grpSpPr>
        <p:sp>
          <p:nvSpPr>
            <p:cNvPr name="Freeform 42" id="42"/>
            <p:cNvSpPr/>
            <p:nvPr/>
          </p:nvSpPr>
          <p:spPr>
            <a:xfrm flipH="false" flipV="false" rot="0">
              <a:off x="0" y="0"/>
              <a:ext cx="8209600" cy="4432800"/>
            </a:xfrm>
            <a:custGeom>
              <a:avLst/>
              <a:gdLst/>
              <a:ahLst/>
              <a:cxnLst/>
              <a:rect r="r" b="b" t="t" l="l"/>
              <a:pathLst>
                <a:path h="4432800" w="8209600">
                  <a:moveTo>
                    <a:pt x="0" y="0"/>
                  </a:moveTo>
                  <a:lnTo>
                    <a:pt x="8209600" y="0"/>
                  </a:lnTo>
                  <a:lnTo>
                    <a:pt x="8209600" y="4432800"/>
                  </a:lnTo>
                  <a:lnTo>
                    <a:pt x="0" y="4432800"/>
                  </a:lnTo>
                  <a:close/>
                </a:path>
              </a:pathLst>
            </a:custGeom>
            <a:solidFill>
              <a:srgbClr val="000000">
                <a:alpha val="0"/>
              </a:srgbClr>
            </a:solidFill>
          </p:spPr>
        </p:sp>
        <p:sp>
          <p:nvSpPr>
            <p:cNvPr name="TextBox 43" id="43"/>
            <p:cNvSpPr txBox="true"/>
            <p:nvPr/>
          </p:nvSpPr>
          <p:spPr>
            <a:xfrm>
              <a:off x="0" y="0"/>
              <a:ext cx="8209600" cy="4432800"/>
            </a:xfrm>
            <a:prstGeom prst="rect">
              <a:avLst/>
            </a:prstGeom>
          </p:spPr>
          <p:txBody>
            <a:bodyPr anchor="t" rtlCol="false" tIns="0" lIns="0" bIns="0" rIns="0"/>
            <a:lstStyle/>
            <a:p>
              <a:pPr algn="ctr">
                <a:lnSpc>
                  <a:spcPts val="5759"/>
                </a:lnSpc>
              </a:pPr>
              <a:r>
                <a:rPr lang="en-US" b="true" sz="4800">
                  <a:solidFill>
                    <a:srgbClr val="000000"/>
                  </a:solidFill>
                  <a:latin typeface="Amatic SC Bold"/>
                  <a:ea typeface="Amatic SC Bold"/>
                  <a:cs typeface="Amatic SC Bold"/>
                  <a:sym typeface="Amatic SC Bold"/>
                </a:rPr>
                <a:t>Welcome to my</a:t>
              </a:r>
            </a:p>
            <a:p>
              <a:pPr algn="ctr">
                <a:lnSpc>
                  <a:spcPts val="5759"/>
                </a:lnSpc>
              </a:pPr>
              <a:r>
                <a:rPr lang="en-US" b="true" sz="4800">
                  <a:solidFill>
                    <a:srgbClr val="000000"/>
                  </a:solidFill>
                  <a:latin typeface="Amatic SC Bold"/>
                  <a:ea typeface="Amatic SC Bold"/>
                  <a:cs typeface="Amatic SC Bold"/>
                  <a:sym typeface="Amatic SC Bold"/>
                </a:rPr>
                <a:t>Classroom Management Plan</a:t>
              </a:r>
            </a:p>
            <a:p>
              <a:pPr algn="ctr">
                <a:lnSpc>
                  <a:spcPts val="2640"/>
                </a:lnSpc>
              </a:pPr>
              <a:r>
                <a:rPr lang="en-US" sz="2200">
                  <a:solidFill>
                    <a:srgbClr val="000000"/>
                  </a:solidFill>
                  <a:latin typeface="Amatic SC"/>
                  <a:ea typeface="Amatic SC"/>
                  <a:cs typeface="Amatic SC"/>
                  <a:sym typeface="Amatic SC"/>
                </a:rPr>
                <a:t>(Click on each bin below to explore)</a:t>
              </a:r>
            </a:p>
            <a:p>
              <a:pPr algn="l">
                <a:lnSpc>
                  <a:spcPts val="5759"/>
                </a:lnSpc>
              </a:pPr>
            </a:p>
            <a:p>
              <a:pPr algn="ctr">
                <a:lnSpc>
                  <a:spcPts val="5759"/>
                </a:lnSpc>
              </a:pPr>
            </a:p>
            <a:p>
              <a:pPr algn="ctr">
                <a:lnSpc>
                  <a:spcPts val="5759"/>
                </a:lnSpc>
              </a:pPr>
            </a:p>
            <a:p>
              <a:pPr algn="ctr">
                <a:lnSpc>
                  <a:spcPts val="1679"/>
                </a:lnSpc>
              </a:pPr>
              <a:r>
                <a:rPr lang="en-US" sz="1399" i="true">
                  <a:solidFill>
                    <a:srgbClr val="000000"/>
                  </a:solidFill>
                  <a:latin typeface="Lato Italics"/>
                  <a:ea typeface="Lato Italics"/>
                  <a:cs typeface="Lato Italics"/>
                  <a:sym typeface="Lato Italics"/>
                </a:rPr>
                <a:t>Patricia Wagner</a:t>
              </a:r>
            </a:p>
          </p:txBody>
        </p:sp>
      </p:grpSp>
      <p:sp>
        <p:nvSpPr>
          <p:cNvPr name="Freeform 44" id="44" descr="Bitmoji Image"/>
          <p:cNvSpPr/>
          <p:nvPr/>
        </p:nvSpPr>
        <p:spPr>
          <a:xfrm flipH="false" flipV="false" rot="0">
            <a:off x="-1110500" y="3278800"/>
            <a:ext cx="6432200" cy="6432200"/>
          </a:xfrm>
          <a:custGeom>
            <a:avLst/>
            <a:gdLst/>
            <a:ahLst/>
            <a:cxnLst/>
            <a:rect r="r" b="b" t="t" l="l"/>
            <a:pathLst>
              <a:path h="6432200" w="6432200">
                <a:moveTo>
                  <a:pt x="0" y="0"/>
                </a:moveTo>
                <a:lnTo>
                  <a:pt x="6432200" y="0"/>
                </a:lnTo>
                <a:lnTo>
                  <a:pt x="6432200" y="6432200"/>
                </a:lnTo>
                <a:lnTo>
                  <a:pt x="0" y="6432200"/>
                </a:lnTo>
                <a:lnTo>
                  <a:pt x="0" y="0"/>
                </a:lnTo>
                <a:close/>
              </a:path>
            </a:pathLst>
          </a:custGeom>
          <a:blipFill>
            <a:blip r:embed="rId11"/>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97A7"/>
                  </a:solidFill>
                  <a:latin typeface="Arial Bold"/>
                  <a:ea typeface="Arial Bold"/>
                  <a:cs typeface="Arial Bold"/>
                  <a:sym typeface="Arial Bold"/>
                  <a:hlinkClick r:id="rId6" action="ppaction://hlinksldjump"/>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8" action="ppaction://hlinksldjump"/>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9" action="ppaction://hlinksldjump"/>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10"/>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11"/>
            <a:stretch>
              <a:fillRect l="0" t="-101118" r="-264132" b="-2979"/>
            </a:stretch>
          </a:blipFill>
        </p:spPr>
      </p:sp>
      <p:grpSp>
        <p:nvGrpSpPr>
          <p:cNvPr name="Group 38" id="38"/>
          <p:cNvGrpSpPr/>
          <p:nvPr/>
        </p:nvGrpSpPr>
        <p:grpSpPr>
          <a:xfrm rot="5400000">
            <a:off x="7660723" y="76898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0">
            <a:off x="6762404"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0">
            <a:off x="1013480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59" id="59"/>
          <p:cNvGrpSpPr/>
          <p:nvPr/>
        </p:nvGrpSpPr>
        <p:grpSpPr>
          <a:xfrm rot="0">
            <a:off x="302710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a:solidFill>
                    <a:srgbClr val="000000"/>
                  </a:solidFill>
                  <a:latin typeface="Arial Bold"/>
                  <a:ea typeface="Arial Bold"/>
                  <a:cs typeface="Arial Bold"/>
                  <a:sym typeface="Arial Bold"/>
                </a:rPr>
                <a:t>Student </a:t>
              </a:r>
            </a:p>
            <a:p>
              <a:pPr algn="ctr">
                <a:lnSpc>
                  <a:spcPts val="2640"/>
                </a:lnSpc>
              </a:pPr>
              <a:r>
                <a:rPr lang="en-US" b="true" sz="2200">
                  <a:solidFill>
                    <a:srgbClr val="000000"/>
                  </a:solidFill>
                  <a:latin typeface="Arial Bold"/>
                  <a:ea typeface="Arial Bold"/>
                  <a:cs typeface="Arial Bold"/>
                  <a:sym typeface="Arial Bold"/>
                </a:rPr>
                <a:t>Resource Center</a:t>
              </a:r>
            </a:p>
          </p:txBody>
        </p:sp>
      </p:grpSp>
      <p:grpSp>
        <p:nvGrpSpPr>
          <p:cNvPr name="Group 66" id="66"/>
          <p:cNvGrpSpPr/>
          <p:nvPr/>
        </p:nvGrpSpPr>
        <p:grpSpPr>
          <a:xfrm rot="0">
            <a:off x="11591900" y="2588700"/>
            <a:ext cx="2362200" cy="738600"/>
            <a:chOff x="0" y="0"/>
            <a:chExt cx="3149600" cy="984800"/>
          </a:xfrm>
        </p:grpSpPr>
        <p:sp>
          <p:nvSpPr>
            <p:cNvPr name="Freeform 67" id="67"/>
            <p:cNvSpPr/>
            <p:nvPr/>
          </p:nvSpPr>
          <p:spPr>
            <a:xfrm flipH="false" flipV="false" rot="0">
              <a:off x="0" y="0"/>
              <a:ext cx="3149600" cy="984800"/>
            </a:xfrm>
            <a:custGeom>
              <a:avLst/>
              <a:gdLst/>
              <a:ahLst/>
              <a:cxnLst/>
              <a:rect r="r" b="b" t="t" l="l"/>
              <a:pathLst>
                <a:path h="984800" w="3149600">
                  <a:moveTo>
                    <a:pt x="0" y="0"/>
                  </a:moveTo>
                  <a:lnTo>
                    <a:pt x="3149600" y="0"/>
                  </a:lnTo>
                  <a:lnTo>
                    <a:pt x="3149600" y="984800"/>
                  </a:lnTo>
                  <a:lnTo>
                    <a:pt x="0" y="984800"/>
                  </a:lnTo>
                  <a:close/>
                </a:path>
              </a:pathLst>
            </a:custGeom>
            <a:solidFill>
              <a:srgbClr val="000000">
                <a:alpha val="0"/>
              </a:srgbClr>
            </a:solidFill>
          </p:spPr>
        </p:sp>
        <p:sp>
          <p:nvSpPr>
            <p:cNvPr name="TextBox 68" id="68"/>
            <p:cNvSpPr txBox="true"/>
            <p:nvPr/>
          </p:nvSpPr>
          <p:spPr>
            <a:xfrm>
              <a:off x="0" y="-47625"/>
              <a:ext cx="3149600" cy="1032425"/>
            </a:xfrm>
            <a:prstGeom prst="rect">
              <a:avLst/>
            </a:prstGeom>
          </p:spPr>
          <p:txBody>
            <a:bodyPr anchor="t" rtlCol="false" tIns="0" lIns="0" bIns="0" rIns="0"/>
            <a:lstStyle/>
            <a:p>
              <a:pPr algn="l">
                <a:lnSpc>
                  <a:spcPts val="2879"/>
                </a:lnSpc>
              </a:pPr>
              <a:r>
                <a:rPr lang="en-US" sz="2400" u="sng">
                  <a:solidFill>
                    <a:srgbClr val="0097A7"/>
                  </a:solidFill>
                  <a:latin typeface="Arial"/>
                  <a:ea typeface="Arial"/>
                  <a:cs typeface="Arial"/>
                  <a:sym typeface="Arial"/>
                </a:rPr>
                <a:t>Student Desks</a:t>
              </a:r>
            </a:p>
          </p:txBody>
        </p:sp>
      </p:grpSp>
      <p:grpSp>
        <p:nvGrpSpPr>
          <p:cNvPr name="Group 69" id="69"/>
          <p:cNvGrpSpPr/>
          <p:nvPr/>
        </p:nvGrpSpPr>
        <p:grpSpPr>
          <a:xfrm rot="0">
            <a:off x="14619850" y="7767950"/>
            <a:ext cx="2179800" cy="677400"/>
            <a:chOff x="0" y="0"/>
            <a:chExt cx="2906400" cy="903200"/>
          </a:xfrm>
        </p:grpSpPr>
        <p:sp>
          <p:nvSpPr>
            <p:cNvPr name="Freeform 70" id="70"/>
            <p:cNvSpPr/>
            <p:nvPr/>
          </p:nvSpPr>
          <p:spPr>
            <a:xfrm flipH="false" flipV="false" rot="0">
              <a:off x="0" y="0"/>
              <a:ext cx="2906400" cy="903200"/>
            </a:xfrm>
            <a:custGeom>
              <a:avLst/>
              <a:gdLst/>
              <a:ahLst/>
              <a:cxnLst/>
              <a:rect r="r" b="b" t="t" l="l"/>
              <a:pathLst>
                <a:path h="903200" w="2906400">
                  <a:moveTo>
                    <a:pt x="0" y="0"/>
                  </a:moveTo>
                  <a:lnTo>
                    <a:pt x="2906400" y="0"/>
                  </a:lnTo>
                  <a:lnTo>
                    <a:pt x="2906400" y="903200"/>
                  </a:lnTo>
                  <a:lnTo>
                    <a:pt x="0" y="903200"/>
                  </a:lnTo>
                  <a:close/>
                </a:path>
              </a:pathLst>
            </a:custGeom>
            <a:solidFill>
              <a:srgbClr val="000000">
                <a:alpha val="0"/>
              </a:srgbClr>
            </a:solidFill>
          </p:spPr>
        </p:sp>
        <p:sp>
          <p:nvSpPr>
            <p:cNvPr name="TextBox 71" id="71"/>
            <p:cNvSpPr txBox="true"/>
            <p:nvPr/>
          </p:nvSpPr>
          <p:spPr>
            <a:xfrm>
              <a:off x="0" y="-47625"/>
              <a:ext cx="2906400" cy="950825"/>
            </a:xfrm>
            <a:prstGeom prst="rect">
              <a:avLst/>
            </a:prstGeom>
          </p:spPr>
          <p:txBody>
            <a:bodyPr anchor="t" rtlCol="false" tIns="0" lIns="0" bIns="0" rIns="0"/>
            <a:lstStyle/>
            <a:p>
              <a:pPr algn="ctr">
                <a:lnSpc>
                  <a:spcPts val="2400"/>
                </a:lnSpc>
              </a:pPr>
              <a:r>
                <a:rPr lang="en-US" sz="2000" u="sng">
                  <a:solidFill>
                    <a:srgbClr val="0097A7"/>
                  </a:solidFill>
                  <a:latin typeface="Arial"/>
                  <a:ea typeface="Arial"/>
                  <a:cs typeface="Arial"/>
                  <a:sym typeface="Arial"/>
                  <a:hlinkClick r:id="rId12" action="ppaction://hlinksldjump"/>
                </a:rPr>
                <a:t>Small Group</a:t>
              </a:r>
            </a:p>
          </p:txBody>
        </p:sp>
      </p:grpSp>
      <p:grpSp>
        <p:nvGrpSpPr>
          <p:cNvPr name="Group 72" id="72"/>
          <p:cNvGrpSpPr/>
          <p:nvPr/>
        </p:nvGrpSpPr>
        <p:grpSpPr>
          <a:xfrm rot="10799565">
            <a:off x="4813064" y="5385586"/>
            <a:ext cx="4819800" cy="2579400"/>
            <a:chOff x="0" y="0"/>
            <a:chExt cx="6426400" cy="3439200"/>
          </a:xfrm>
        </p:grpSpPr>
        <p:sp>
          <p:nvSpPr>
            <p:cNvPr name="Freeform 73" id="73"/>
            <p:cNvSpPr/>
            <p:nvPr/>
          </p:nvSpPr>
          <p:spPr>
            <a:xfrm flipH="false" flipV="false" rot="0">
              <a:off x="50800" y="-2134362"/>
              <a:ext cx="6324854" cy="5522722"/>
            </a:xfrm>
            <a:custGeom>
              <a:avLst/>
              <a:gdLst/>
              <a:ahLst/>
              <a:cxnLst/>
              <a:rect r="r" b="b" t="t" l="l"/>
              <a:pathLst>
                <a:path h="5522722" w="6324854">
                  <a:moveTo>
                    <a:pt x="0" y="2185162"/>
                  </a:moveTo>
                  <a:lnTo>
                    <a:pt x="1054100" y="2185162"/>
                  </a:lnTo>
                  <a:lnTo>
                    <a:pt x="1916811" y="0"/>
                  </a:lnTo>
                  <a:lnTo>
                    <a:pt x="2635377" y="2185162"/>
                  </a:lnTo>
                  <a:lnTo>
                    <a:pt x="6324854" y="2185162"/>
                  </a:lnTo>
                  <a:lnTo>
                    <a:pt x="6324854" y="2741422"/>
                  </a:lnTo>
                  <a:lnTo>
                    <a:pt x="6324854" y="3575812"/>
                  </a:lnTo>
                  <a:lnTo>
                    <a:pt x="6324854" y="5522722"/>
                  </a:lnTo>
                  <a:lnTo>
                    <a:pt x="2635377" y="5522722"/>
                  </a:lnTo>
                  <a:lnTo>
                    <a:pt x="1054100" y="5522722"/>
                  </a:lnTo>
                  <a:lnTo>
                    <a:pt x="0" y="5522722"/>
                  </a:lnTo>
                  <a:lnTo>
                    <a:pt x="0" y="3575812"/>
                  </a:lnTo>
                  <a:lnTo>
                    <a:pt x="0" y="2741422"/>
                  </a:lnTo>
                  <a:close/>
                </a:path>
              </a:pathLst>
            </a:custGeom>
            <a:solidFill>
              <a:srgbClr val="FFFFFF"/>
            </a:solidFill>
          </p:spPr>
        </p:sp>
        <p:sp>
          <p:nvSpPr>
            <p:cNvPr name="Freeform 74" id="74"/>
            <p:cNvSpPr/>
            <p:nvPr/>
          </p:nvSpPr>
          <p:spPr>
            <a:xfrm flipH="false" flipV="false" rot="0">
              <a:off x="0" y="-2185797"/>
              <a:ext cx="6426454" cy="5624957"/>
            </a:xfrm>
            <a:custGeom>
              <a:avLst/>
              <a:gdLst/>
              <a:ahLst/>
              <a:cxnLst/>
              <a:rect r="r" b="b" t="t" l="l"/>
              <a:pathLst>
                <a:path h="5624957" w="6426454">
                  <a:moveTo>
                    <a:pt x="50800" y="2185797"/>
                  </a:moveTo>
                  <a:lnTo>
                    <a:pt x="1104900" y="2185797"/>
                  </a:lnTo>
                  <a:lnTo>
                    <a:pt x="1104900" y="2236597"/>
                  </a:lnTo>
                  <a:lnTo>
                    <a:pt x="1057656" y="2217928"/>
                  </a:lnTo>
                  <a:lnTo>
                    <a:pt x="1920367" y="32766"/>
                  </a:lnTo>
                  <a:cubicBezTo>
                    <a:pt x="1928241" y="12827"/>
                    <a:pt x="1947672" y="0"/>
                    <a:pt x="1969135" y="635"/>
                  </a:cubicBezTo>
                  <a:cubicBezTo>
                    <a:pt x="1990598" y="1270"/>
                    <a:pt x="2009267" y="15240"/>
                    <a:pt x="2015871" y="35560"/>
                  </a:cubicBezTo>
                  <a:lnTo>
                    <a:pt x="2734437" y="2220722"/>
                  </a:lnTo>
                  <a:lnTo>
                    <a:pt x="2686177" y="2236597"/>
                  </a:lnTo>
                  <a:lnTo>
                    <a:pt x="2686177" y="2185797"/>
                  </a:lnTo>
                  <a:lnTo>
                    <a:pt x="6375654" y="2185797"/>
                  </a:lnTo>
                  <a:cubicBezTo>
                    <a:pt x="6403721" y="2185797"/>
                    <a:pt x="6426454" y="2208530"/>
                    <a:pt x="6426454" y="2236597"/>
                  </a:cubicBezTo>
                  <a:lnTo>
                    <a:pt x="6426454" y="2792857"/>
                  </a:lnTo>
                  <a:lnTo>
                    <a:pt x="6375654" y="2792857"/>
                  </a:lnTo>
                  <a:lnTo>
                    <a:pt x="6375654" y="2742057"/>
                  </a:lnTo>
                  <a:cubicBezTo>
                    <a:pt x="6403721" y="2742057"/>
                    <a:pt x="6426454" y="2764790"/>
                    <a:pt x="6426454" y="2792857"/>
                  </a:cubicBezTo>
                  <a:lnTo>
                    <a:pt x="6426454" y="3627247"/>
                  </a:lnTo>
                  <a:lnTo>
                    <a:pt x="6375654" y="3627247"/>
                  </a:lnTo>
                  <a:lnTo>
                    <a:pt x="6426454" y="3627247"/>
                  </a:lnTo>
                  <a:lnTo>
                    <a:pt x="6426454" y="5574157"/>
                  </a:lnTo>
                  <a:cubicBezTo>
                    <a:pt x="6426454" y="5602224"/>
                    <a:pt x="6403721" y="5624957"/>
                    <a:pt x="6375654" y="5624957"/>
                  </a:cubicBezTo>
                  <a:lnTo>
                    <a:pt x="2686177" y="5624957"/>
                  </a:lnTo>
                  <a:lnTo>
                    <a:pt x="2686177" y="5574157"/>
                  </a:lnTo>
                  <a:lnTo>
                    <a:pt x="2686177" y="5624957"/>
                  </a:lnTo>
                  <a:lnTo>
                    <a:pt x="1104900" y="5624957"/>
                  </a:lnTo>
                  <a:lnTo>
                    <a:pt x="1104900" y="5574157"/>
                  </a:lnTo>
                  <a:lnTo>
                    <a:pt x="1104900" y="5523357"/>
                  </a:lnTo>
                  <a:lnTo>
                    <a:pt x="1104900" y="5574157"/>
                  </a:lnTo>
                  <a:lnTo>
                    <a:pt x="1104900" y="5624957"/>
                  </a:lnTo>
                  <a:lnTo>
                    <a:pt x="50800" y="5624957"/>
                  </a:lnTo>
                  <a:cubicBezTo>
                    <a:pt x="22733" y="5624957"/>
                    <a:pt x="0" y="5602224"/>
                    <a:pt x="0" y="5574157"/>
                  </a:cubicBezTo>
                  <a:lnTo>
                    <a:pt x="0" y="3627247"/>
                  </a:lnTo>
                  <a:lnTo>
                    <a:pt x="50800" y="3627247"/>
                  </a:lnTo>
                  <a:lnTo>
                    <a:pt x="0" y="3627247"/>
                  </a:lnTo>
                  <a:lnTo>
                    <a:pt x="0" y="2792857"/>
                  </a:lnTo>
                  <a:cubicBezTo>
                    <a:pt x="0" y="2764790"/>
                    <a:pt x="22733" y="2742057"/>
                    <a:pt x="50800" y="2742057"/>
                  </a:cubicBezTo>
                  <a:lnTo>
                    <a:pt x="50800" y="2792857"/>
                  </a:lnTo>
                  <a:lnTo>
                    <a:pt x="0" y="2792857"/>
                  </a:lnTo>
                  <a:lnTo>
                    <a:pt x="0" y="2236597"/>
                  </a:lnTo>
                  <a:cubicBezTo>
                    <a:pt x="0" y="2208530"/>
                    <a:pt x="22733" y="2185797"/>
                    <a:pt x="50800" y="2185797"/>
                  </a:cubicBezTo>
                  <a:moveTo>
                    <a:pt x="50800" y="2287397"/>
                  </a:moveTo>
                  <a:lnTo>
                    <a:pt x="50800" y="2236597"/>
                  </a:lnTo>
                  <a:lnTo>
                    <a:pt x="101600" y="2236597"/>
                  </a:lnTo>
                  <a:lnTo>
                    <a:pt x="101600" y="2792857"/>
                  </a:lnTo>
                  <a:cubicBezTo>
                    <a:pt x="101600" y="2820924"/>
                    <a:pt x="78867" y="2843657"/>
                    <a:pt x="50800" y="2843657"/>
                  </a:cubicBezTo>
                  <a:lnTo>
                    <a:pt x="50800" y="2792857"/>
                  </a:lnTo>
                  <a:lnTo>
                    <a:pt x="101600" y="2792857"/>
                  </a:lnTo>
                  <a:lnTo>
                    <a:pt x="101600" y="3627247"/>
                  </a:lnTo>
                  <a:lnTo>
                    <a:pt x="101600" y="5574157"/>
                  </a:lnTo>
                  <a:lnTo>
                    <a:pt x="50800" y="5574157"/>
                  </a:lnTo>
                  <a:lnTo>
                    <a:pt x="50800" y="5523357"/>
                  </a:lnTo>
                  <a:lnTo>
                    <a:pt x="1104900" y="5523357"/>
                  </a:lnTo>
                  <a:cubicBezTo>
                    <a:pt x="1132967" y="5523357"/>
                    <a:pt x="1155700" y="5546090"/>
                    <a:pt x="1155700" y="5574157"/>
                  </a:cubicBezTo>
                  <a:cubicBezTo>
                    <a:pt x="1155700" y="5602224"/>
                    <a:pt x="1132967" y="5624957"/>
                    <a:pt x="1104900" y="5624957"/>
                  </a:cubicBezTo>
                  <a:cubicBezTo>
                    <a:pt x="1076833" y="5624957"/>
                    <a:pt x="1054100" y="5602224"/>
                    <a:pt x="1054100" y="5574157"/>
                  </a:cubicBezTo>
                  <a:cubicBezTo>
                    <a:pt x="1054100" y="5546090"/>
                    <a:pt x="1076833" y="5523357"/>
                    <a:pt x="1104900" y="5523357"/>
                  </a:cubicBezTo>
                  <a:lnTo>
                    <a:pt x="2686050" y="5523357"/>
                  </a:lnTo>
                  <a:lnTo>
                    <a:pt x="6375654" y="5523357"/>
                  </a:lnTo>
                  <a:lnTo>
                    <a:pt x="6375654" y="5574157"/>
                  </a:lnTo>
                  <a:lnTo>
                    <a:pt x="6324854" y="5574157"/>
                  </a:lnTo>
                  <a:lnTo>
                    <a:pt x="6324854" y="3627247"/>
                  </a:lnTo>
                  <a:lnTo>
                    <a:pt x="6324854" y="2792857"/>
                  </a:lnTo>
                  <a:lnTo>
                    <a:pt x="6375654" y="2792857"/>
                  </a:lnTo>
                  <a:lnTo>
                    <a:pt x="6375654" y="2843657"/>
                  </a:lnTo>
                  <a:cubicBezTo>
                    <a:pt x="6347587" y="2843657"/>
                    <a:pt x="6324854" y="2820924"/>
                    <a:pt x="6324854" y="2792857"/>
                  </a:cubicBezTo>
                  <a:lnTo>
                    <a:pt x="6324854" y="2236597"/>
                  </a:lnTo>
                  <a:lnTo>
                    <a:pt x="6375654" y="2236597"/>
                  </a:lnTo>
                  <a:lnTo>
                    <a:pt x="6375654" y="2287397"/>
                  </a:lnTo>
                  <a:lnTo>
                    <a:pt x="2686177" y="2287397"/>
                  </a:lnTo>
                  <a:cubicBezTo>
                    <a:pt x="2664206" y="2287397"/>
                    <a:pt x="2644775" y="2273300"/>
                    <a:pt x="2637917" y="2252472"/>
                  </a:cubicBezTo>
                  <a:lnTo>
                    <a:pt x="1919351" y="67310"/>
                  </a:lnTo>
                  <a:lnTo>
                    <a:pt x="1967611" y="51435"/>
                  </a:lnTo>
                  <a:lnTo>
                    <a:pt x="2014855" y="70104"/>
                  </a:lnTo>
                  <a:lnTo>
                    <a:pt x="1152144" y="2255266"/>
                  </a:lnTo>
                  <a:cubicBezTo>
                    <a:pt x="1144524" y="2274697"/>
                    <a:pt x="1125728" y="2287397"/>
                    <a:pt x="1104900" y="2287397"/>
                  </a:cubicBezTo>
                  <a:lnTo>
                    <a:pt x="50800" y="2287397"/>
                  </a:lnTo>
                  <a:close/>
                </a:path>
              </a:pathLst>
            </a:custGeom>
            <a:solidFill>
              <a:srgbClr val="595959"/>
            </a:solidFill>
          </p:spPr>
        </p:sp>
      </p:grpSp>
      <p:grpSp>
        <p:nvGrpSpPr>
          <p:cNvPr name="Group 75" id="75"/>
          <p:cNvGrpSpPr/>
          <p:nvPr/>
        </p:nvGrpSpPr>
        <p:grpSpPr>
          <a:xfrm rot="0">
            <a:off x="5152500" y="5520326"/>
            <a:ext cx="4196400" cy="1908600"/>
            <a:chOff x="0" y="0"/>
            <a:chExt cx="5595200" cy="2544800"/>
          </a:xfrm>
        </p:grpSpPr>
        <p:sp>
          <p:nvSpPr>
            <p:cNvPr name="Freeform 76" id="76"/>
            <p:cNvSpPr/>
            <p:nvPr/>
          </p:nvSpPr>
          <p:spPr>
            <a:xfrm flipH="false" flipV="false" rot="0">
              <a:off x="0" y="0"/>
              <a:ext cx="5595200" cy="2544800"/>
            </a:xfrm>
            <a:custGeom>
              <a:avLst/>
              <a:gdLst/>
              <a:ahLst/>
              <a:cxnLst/>
              <a:rect r="r" b="b" t="t" l="l"/>
              <a:pathLst>
                <a:path h="2544800" w="5595200">
                  <a:moveTo>
                    <a:pt x="0" y="0"/>
                  </a:moveTo>
                  <a:lnTo>
                    <a:pt x="5595200" y="0"/>
                  </a:lnTo>
                  <a:lnTo>
                    <a:pt x="5595200" y="2544800"/>
                  </a:lnTo>
                  <a:lnTo>
                    <a:pt x="0" y="2544800"/>
                  </a:lnTo>
                  <a:close/>
                </a:path>
              </a:pathLst>
            </a:custGeom>
            <a:solidFill>
              <a:srgbClr val="000000">
                <a:alpha val="0"/>
              </a:srgbClr>
            </a:solidFill>
          </p:spPr>
        </p:sp>
        <p:sp>
          <p:nvSpPr>
            <p:cNvPr name="TextBox 77" id="77"/>
            <p:cNvSpPr txBox="true"/>
            <p:nvPr/>
          </p:nvSpPr>
          <p:spPr>
            <a:xfrm>
              <a:off x="0" y="-47625"/>
              <a:ext cx="5595200" cy="2592425"/>
            </a:xfrm>
            <a:prstGeom prst="rect">
              <a:avLst/>
            </a:prstGeom>
          </p:spPr>
          <p:txBody>
            <a:bodyPr anchor="t" rtlCol="false" tIns="0" lIns="0" bIns="0" rIns="0"/>
            <a:lstStyle/>
            <a:p>
              <a:pPr algn="l">
                <a:lnSpc>
                  <a:spcPts val="2400"/>
                </a:lnSpc>
              </a:pPr>
              <a:r>
                <a:rPr lang="en-US" sz="2000">
                  <a:solidFill>
                    <a:srgbClr val="000000"/>
                  </a:solidFill>
                  <a:latin typeface="Arial"/>
                  <a:ea typeface="Arial"/>
                  <a:cs typeface="Arial"/>
                  <a:sym typeface="Arial"/>
                </a:rPr>
                <a:t>The bulletin board is located here because when the students come in each day, they can look at the bulletin board as they’re putting their things in their cubbies.</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97A7"/>
                  </a:solidFill>
                  <a:latin typeface="Arial Bold"/>
                  <a:ea typeface="Arial Bold"/>
                  <a:cs typeface="Arial Bold"/>
                  <a:sym typeface="Arial Bold"/>
                  <a:hlinkClick r:id="rId6" action="ppaction://hlinksldjump"/>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8" action="ppaction://hlinksldjump"/>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9" action="ppaction://hlinksldjump"/>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10"/>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11"/>
            <a:stretch>
              <a:fillRect l="0" t="-101118" r="-264132" b="-2979"/>
            </a:stretch>
          </a:blipFill>
        </p:spPr>
      </p:sp>
      <p:grpSp>
        <p:nvGrpSpPr>
          <p:cNvPr name="Group 38" id="38"/>
          <p:cNvGrpSpPr/>
          <p:nvPr/>
        </p:nvGrpSpPr>
        <p:grpSpPr>
          <a:xfrm rot="-5400000">
            <a:off x="7660723" y="77206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10800000">
            <a:off x="6762376"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12" action="ppaction://hlinksldjump"/>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10800000">
            <a:off x="974815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u="sng">
                  <a:solidFill>
                    <a:srgbClr val="0097A7"/>
                  </a:solidFill>
                  <a:latin typeface="Arial Bold"/>
                  <a:ea typeface="Arial Bold"/>
                  <a:cs typeface="Arial Bold"/>
                  <a:sym typeface="Arial Bold"/>
                  <a:hlinkClick r:id="rId13" action="ppaction://hlinksldjump"/>
                </a:rPr>
                <a:t>Student Cubbies</a:t>
              </a:r>
            </a:p>
          </p:txBody>
        </p:sp>
      </p:grpSp>
      <p:grpSp>
        <p:nvGrpSpPr>
          <p:cNvPr name="Group 59" id="59"/>
          <p:cNvGrpSpPr/>
          <p:nvPr/>
        </p:nvGrpSpPr>
        <p:grpSpPr>
          <a:xfrm rot="-10800000">
            <a:off x="282035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u="sng">
                  <a:solidFill>
                    <a:srgbClr val="0097A7"/>
                  </a:solidFill>
                  <a:latin typeface="Arial Bold"/>
                  <a:ea typeface="Arial Bold"/>
                  <a:cs typeface="Arial Bold"/>
                  <a:sym typeface="Arial Bold"/>
                  <a:hlinkClick r:id="rId13" action="ppaction://hlinksldjump"/>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u="sng">
                  <a:solidFill>
                    <a:srgbClr val="0097A7"/>
                  </a:solidFill>
                  <a:latin typeface="Arial Bold"/>
                  <a:ea typeface="Arial Bold"/>
                  <a:cs typeface="Arial Bold"/>
                  <a:sym typeface="Arial Bold"/>
                  <a:hlinkClick r:id="rId14" action="ppaction://hlinksldjump"/>
                </a:rPr>
                <a:t>Student </a:t>
              </a:r>
            </a:p>
            <a:p>
              <a:pPr algn="ctr">
                <a:lnSpc>
                  <a:spcPts val="2640"/>
                </a:lnSpc>
              </a:pPr>
              <a:r>
                <a:rPr lang="en-US" b="true" sz="2200" u="sng">
                  <a:solidFill>
                    <a:srgbClr val="0097A7"/>
                  </a:solidFill>
                  <a:latin typeface="Arial Bold"/>
                  <a:ea typeface="Arial Bold"/>
                  <a:cs typeface="Arial Bold"/>
                  <a:sym typeface="Arial Bold"/>
                  <a:hlinkClick r:id="rId14" action="ppaction://hlinksldjump"/>
                </a:rPr>
                <a:t>Resource Center</a:t>
              </a:r>
            </a:p>
          </p:txBody>
        </p:sp>
      </p:grpSp>
      <p:grpSp>
        <p:nvGrpSpPr>
          <p:cNvPr name="Group 66" id="66"/>
          <p:cNvGrpSpPr/>
          <p:nvPr/>
        </p:nvGrpSpPr>
        <p:grpSpPr>
          <a:xfrm rot="0">
            <a:off x="11591900" y="2588700"/>
            <a:ext cx="2362200" cy="738600"/>
            <a:chOff x="0" y="0"/>
            <a:chExt cx="3149600" cy="984800"/>
          </a:xfrm>
        </p:grpSpPr>
        <p:sp>
          <p:nvSpPr>
            <p:cNvPr name="Freeform 67" id="67"/>
            <p:cNvSpPr/>
            <p:nvPr/>
          </p:nvSpPr>
          <p:spPr>
            <a:xfrm flipH="false" flipV="false" rot="0">
              <a:off x="0" y="0"/>
              <a:ext cx="3149600" cy="984800"/>
            </a:xfrm>
            <a:custGeom>
              <a:avLst/>
              <a:gdLst/>
              <a:ahLst/>
              <a:cxnLst/>
              <a:rect r="r" b="b" t="t" l="l"/>
              <a:pathLst>
                <a:path h="984800" w="3149600">
                  <a:moveTo>
                    <a:pt x="0" y="0"/>
                  </a:moveTo>
                  <a:lnTo>
                    <a:pt x="3149600" y="0"/>
                  </a:lnTo>
                  <a:lnTo>
                    <a:pt x="3149600" y="984800"/>
                  </a:lnTo>
                  <a:lnTo>
                    <a:pt x="0" y="984800"/>
                  </a:lnTo>
                  <a:close/>
                </a:path>
              </a:pathLst>
            </a:custGeom>
            <a:solidFill>
              <a:srgbClr val="000000">
                <a:alpha val="0"/>
              </a:srgbClr>
            </a:solidFill>
          </p:spPr>
        </p:sp>
        <p:sp>
          <p:nvSpPr>
            <p:cNvPr name="TextBox 68" id="68"/>
            <p:cNvSpPr txBox="true"/>
            <p:nvPr/>
          </p:nvSpPr>
          <p:spPr>
            <a:xfrm>
              <a:off x="0" y="-47625"/>
              <a:ext cx="3149600" cy="1032425"/>
            </a:xfrm>
            <a:prstGeom prst="rect">
              <a:avLst/>
            </a:prstGeom>
          </p:spPr>
          <p:txBody>
            <a:bodyPr anchor="t" rtlCol="false" tIns="0" lIns="0" bIns="0" rIns="0"/>
            <a:lstStyle/>
            <a:p>
              <a:pPr algn="l">
                <a:lnSpc>
                  <a:spcPts val="2879"/>
                </a:lnSpc>
              </a:pPr>
              <a:r>
                <a:rPr lang="en-US" sz="2400" u="sng">
                  <a:solidFill>
                    <a:srgbClr val="0097A7"/>
                  </a:solidFill>
                  <a:latin typeface="Arial"/>
                  <a:ea typeface="Arial"/>
                  <a:cs typeface="Arial"/>
                  <a:sym typeface="Arial"/>
                </a:rPr>
                <a:t>Student Desks</a:t>
              </a:r>
            </a:p>
          </p:txBody>
        </p:sp>
      </p:grpSp>
      <p:grpSp>
        <p:nvGrpSpPr>
          <p:cNvPr name="Group 69" id="69"/>
          <p:cNvGrpSpPr/>
          <p:nvPr/>
        </p:nvGrpSpPr>
        <p:grpSpPr>
          <a:xfrm rot="0">
            <a:off x="14619850" y="7767950"/>
            <a:ext cx="2179800" cy="677400"/>
            <a:chOff x="0" y="0"/>
            <a:chExt cx="2906400" cy="903200"/>
          </a:xfrm>
        </p:grpSpPr>
        <p:sp>
          <p:nvSpPr>
            <p:cNvPr name="Freeform 70" id="70"/>
            <p:cNvSpPr/>
            <p:nvPr/>
          </p:nvSpPr>
          <p:spPr>
            <a:xfrm flipH="false" flipV="false" rot="0">
              <a:off x="0" y="0"/>
              <a:ext cx="2906400" cy="903200"/>
            </a:xfrm>
            <a:custGeom>
              <a:avLst/>
              <a:gdLst/>
              <a:ahLst/>
              <a:cxnLst/>
              <a:rect r="r" b="b" t="t" l="l"/>
              <a:pathLst>
                <a:path h="903200" w="2906400">
                  <a:moveTo>
                    <a:pt x="0" y="0"/>
                  </a:moveTo>
                  <a:lnTo>
                    <a:pt x="2906400" y="0"/>
                  </a:lnTo>
                  <a:lnTo>
                    <a:pt x="2906400" y="903200"/>
                  </a:lnTo>
                  <a:lnTo>
                    <a:pt x="0" y="903200"/>
                  </a:lnTo>
                  <a:close/>
                </a:path>
              </a:pathLst>
            </a:custGeom>
            <a:solidFill>
              <a:srgbClr val="000000">
                <a:alpha val="0"/>
              </a:srgbClr>
            </a:solidFill>
          </p:spPr>
        </p:sp>
        <p:sp>
          <p:nvSpPr>
            <p:cNvPr name="TextBox 71" id="71"/>
            <p:cNvSpPr txBox="true"/>
            <p:nvPr/>
          </p:nvSpPr>
          <p:spPr>
            <a:xfrm>
              <a:off x="0" y="-47625"/>
              <a:ext cx="2906400" cy="950825"/>
            </a:xfrm>
            <a:prstGeom prst="rect">
              <a:avLst/>
            </a:prstGeom>
          </p:spPr>
          <p:txBody>
            <a:bodyPr anchor="t" rtlCol="false" tIns="0" lIns="0" bIns="0" rIns="0"/>
            <a:lstStyle/>
            <a:p>
              <a:pPr algn="ctr">
                <a:lnSpc>
                  <a:spcPts val="2400"/>
                </a:lnSpc>
              </a:pPr>
              <a:r>
                <a:rPr lang="en-US" sz="2000" u="sng">
                  <a:solidFill>
                    <a:srgbClr val="0097A7"/>
                  </a:solidFill>
                  <a:latin typeface="Arial"/>
                  <a:ea typeface="Arial"/>
                  <a:cs typeface="Arial"/>
                  <a:sym typeface="Arial"/>
                  <a:hlinkClick r:id="rId15" action="ppaction://hlinksldjump"/>
                </a:rPr>
                <a:t>Small Group</a:t>
              </a:r>
            </a:p>
          </p:txBody>
        </p:sp>
      </p:grpSp>
      <p:grpSp>
        <p:nvGrpSpPr>
          <p:cNvPr name="Group 72" id="72"/>
          <p:cNvGrpSpPr/>
          <p:nvPr/>
        </p:nvGrpSpPr>
        <p:grpSpPr>
          <a:xfrm rot="10799565">
            <a:off x="3184687" y="590467"/>
            <a:ext cx="4819825" cy="2777544"/>
            <a:chOff x="0" y="0"/>
            <a:chExt cx="6426433" cy="3703392"/>
          </a:xfrm>
        </p:grpSpPr>
        <p:sp>
          <p:nvSpPr>
            <p:cNvPr name="Freeform 73" id="73"/>
            <p:cNvSpPr/>
            <p:nvPr/>
          </p:nvSpPr>
          <p:spPr>
            <a:xfrm flipH="false" flipV="false" rot="0">
              <a:off x="50800" y="-2302129"/>
              <a:ext cx="6324854" cy="5946902"/>
            </a:xfrm>
            <a:custGeom>
              <a:avLst/>
              <a:gdLst/>
              <a:ahLst/>
              <a:cxnLst/>
              <a:rect r="r" b="b" t="t" l="l"/>
              <a:pathLst>
                <a:path h="5946902" w="6324854">
                  <a:moveTo>
                    <a:pt x="0" y="2352929"/>
                  </a:moveTo>
                  <a:lnTo>
                    <a:pt x="1054100" y="2352929"/>
                  </a:lnTo>
                  <a:lnTo>
                    <a:pt x="1916811" y="0"/>
                  </a:lnTo>
                  <a:lnTo>
                    <a:pt x="2635377" y="2352929"/>
                  </a:lnTo>
                  <a:lnTo>
                    <a:pt x="6324854" y="2352929"/>
                  </a:lnTo>
                  <a:lnTo>
                    <a:pt x="6324854" y="2951988"/>
                  </a:lnTo>
                  <a:lnTo>
                    <a:pt x="6324854" y="3850513"/>
                  </a:lnTo>
                  <a:lnTo>
                    <a:pt x="6324854" y="5946902"/>
                  </a:lnTo>
                  <a:lnTo>
                    <a:pt x="2635377" y="5946902"/>
                  </a:lnTo>
                  <a:lnTo>
                    <a:pt x="1054100" y="5946902"/>
                  </a:lnTo>
                  <a:lnTo>
                    <a:pt x="0" y="5946902"/>
                  </a:lnTo>
                  <a:lnTo>
                    <a:pt x="0" y="3850386"/>
                  </a:lnTo>
                  <a:lnTo>
                    <a:pt x="0" y="2951988"/>
                  </a:lnTo>
                  <a:close/>
                </a:path>
              </a:pathLst>
            </a:custGeom>
            <a:solidFill>
              <a:srgbClr val="FFFFFF"/>
            </a:solidFill>
          </p:spPr>
        </p:sp>
        <p:sp>
          <p:nvSpPr>
            <p:cNvPr name="Freeform 74" id="74"/>
            <p:cNvSpPr/>
            <p:nvPr/>
          </p:nvSpPr>
          <p:spPr>
            <a:xfrm flipH="false" flipV="false" rot="0">
              <a:off x="0" y="-2353564"/>
              <a:ext cx="6426454" cy="6049137"/>
            </a:xfrm>
            <a:custGeom>
              <a:avLst/>
              <a:gdLst/>
              <a:ahLst/>
              <a:cxnLst/>
              <a:rect r="r" b="b" t="t" l="l"/>
              <a:pathLst>
                <a:path h="6049137" w="6426454">
                  <a:moveTo>
                    <a:pt x="50800" y="2353564"/>
                  </a:moveTo>
                  <a:lnTo>
                    <a:pt x="1104900" y="2353564"/>
                  </a:lnTo>
                  <a:lnTo>
                    <a:pt x="1104900" y="2404364"/>
                  </a:lnTo>
                  <a:lnTo>
                    <a:pt x="1057275" y="2386838"/>
                  </a:lnTo>
                  <a:lnTo>
                    <a:pt x="1919986" y="33909"/>
                  </a:lnTo>
                  <a:cubicBezTo>
                    <a:pt x="1927479" y="13462"/>
                    <a:pt x="1947291" y="0"/>
                    <a:pt x="1969135" y="635"/>
                  </a:cubicBezTo>
                  <a:cubicBezTo>
                    <a:pt x="1990979" y="1270"/>
                    <a:pt x="2009902" y="15748"/>
                    <a:pt x="2016379" y="36576"/>
                  </a:cubicBezTo>
                  <a:lnTo>
                    <a:pt x="2734691" y="2389505"/>
                  </a:lnTo>
                  <a:lnTo>
                    <a:pt x="2686177" y="2404364"/>
                  </a:lnTo>
                  <a:lnTo>
                    <a:pt x="2686177" y="2353564"/>
                  </a:lnTo>
                  <a:lnTo>
                    <a:pt x="6375654" y="2353564"/>
                  </a:lnTo>
                  <a:cubicBezTo>
                    <a:pt x="6403721" y="2353564"/>
                    <a:pt x="6426454" y="2376297"/>
                    <a:pt x="6426454" y="2404364"/>
                  </a:cubicBezTo>
                  <a:lnTo>
                    <a:pt x="6426454" y="3003423"/>
                  </a:lnTo>
                  <a:lnTo>
                    <a:pt x="6375654" y="3003423"/>
                  </a:lnTo>
                  <a:lnTo>
                    <a:pt x="6375654" y="2952623"/>
                  </a:lnTo>
                  <a:cubicBezTo>
                    <a:pt x="6403721" y="2952623"/>
                    <a:pt x="6426454" y="2975356"/>
                    <a:pt x="6426454" y="3003423"/>
                  </a:cubicBezTo>
                  <a:lnTo>
                    <a:pt x="6426454" y="3901948"/>
                  </a:lnTo>
                  <a:lnTo>
                    <a:pt x="6375654" y="3901948"/>
                  </a:lnTo>
                  <a:lnTo>
                    <a:pt x="6426454" y="3901948"/>
                  </a:lnTo>
                  <a:lnTo>
                    <a:pt x="6426454" y="5998337"/>
                  </a:lnTo>
                  <a:cubicBezTo>
                    <a:pt x="6426454" y="6026404"/>
                    <a:pt x="6403721" y="6049137"/>
                    <a:pt x="6375654" y="6049137"/>
                  </a:cubicBezTo>
                  <a:lnTo>
                    <a:pt x="2686177" y="6049137"/>
                  </a:lnTo>
                  <a:lnTo>
                    <a:pt x="2686177" y="5998337"/>
                  </a:lnTo>
                  <a:lnTo>
                    <a:pt x="2686177" y="6049137"/>
                  </a:lnTo>
                  <a:lnTo>
                    <a:pt x="1104900" y="6049137"/>
                  </a:lnTo>
                  <a:lnTo>
                    <a:pt x="1104900" y="5998337"/>
                  </a:lnTo>
                  <a:lnTo>
                    <a:pt x="1104900" y="5947537"/>
                  </a:lnTo>
                  <a:lnTo>
                    <a:pt x="1104900" y="5998337"/>
                  </a:lnTo>
                  <a:lnTo>
                    <a:pt x="1104900" y="6049137"/>
                  </a:lnTo>
                  <a:lnTo>
                    <a:pt x="50800" y="6049137"/>
                  </a:lnTo>
                  <a:cubicBezTo>
                    <a:pt x="22733" y="6049137"/>
                    <a:pt x="0" y="6026404"/>
                    <a:pt x="0" y="5998337"/>
                  </a:cubicBezTo>
                  <a:lnTo>
                    <a:pt x="0" y="3901821"/>
                  </a:lnTo>
                  <a:lnTo>
                    <a:pt x="50800" y="3901821"/>
                  </a:lnTo>
                  <a:lnTo>
                    <a:pt x="0" y="3901821"/>
                  </a:lnTo>
                  <a:lnTo>
                    <a:pt x="0" y="3003423"/>
                  </a:lnTo>
                  <a:cubicBezTo>
                    <a:pt x="0" y="2975356"/>
                    <a:pt x="22733" y="2952623"/>
                    <a:pt x="50800" y="2952623"/>
                  </a:cubicBezTo>
                  <a:lnTo>
                    <a:pt x="50800" y="3003423"/>
                  </a:lnTo>
                  <a:lnTo>
                    <a:pt x="0" y="3003423"/>
                  </a:lnTo>
                  <a:lnTo>
                    <a:pt x="0" y="2404364"/>
                  </a:lnTo>
                  <a:cubicBezTo>
                    <a:pt x="0" y="2376297"/>
                    <a:pt x="22733" y="2353564"/>
                    <a:pt x="50800" y="2353564"/>
                  </a:cubicBezTo>
                  <a:moveTo>
                    <a:pt x="50800" y="2455164"/>
                  </a:moveTo>
                  <a:lnTo>
                    <a:pt x="50800" y="2404364"/>
                  </a:lnTo>
                  <a:lnTo>
                    <a:pt x="101600" y="2404364"/>
                  </a:lnTo>
                  <a:lnTo>
                    <a:pt x="101600" y="3003423"/>
                  </a:lnTo>
                  <a:cubicBezTo>
                    <a:pt x="101600" y="3031490"/>
                    <a:pt x="78867" y="3054223"/>
                    <a:pt x="50800" y="3054223"/>
                  </a:cubicBezTo>
                  <a:lnTo>
                    <a:pt x="50800" y="3003423"/>
                  </a:lnTo>
                  <a:lnTo>
                    <a:pt x="101600" y="3003423"/>
                  </a:lnTo>
                  <a:lnTo>
                    <a:pt x="101600" y="3901948"/>
                  </a:lnTo>
                  <a:lnTo>
                    <a:pt x="101600" y="5998337"/>
                  </a:lnTo>
                  <a:lnTo>
                    <a:pt x="50800" y="5998337"/>
                  </a:lnTo>
                  <a:lnTo>
                    <a:pt x="50800" y="5947537"/>
                  </a:lnTo>
                  <a:lnTo>
                    <a:pt x="1104900" y="5947537"/>
                  </a:lnTo>
                  <a:cubicBezTo>
                    <a:pt x="1132967" y="5947537"/>
                    <a:pt x="1155700" y="5970270"/>
                    <a:pt x="1155700" y="5998337"/>
                  </a:cubicBezTo>
                  <a:cubicBezTo>
                    <a:pt x="1155700" y="6026404"/>
                    <a:pt x="1132967" y="6049137"/>
                    <a:pt x="1104900" y="6049137"/>
                  </a:cubicBezTo>
                  <a:cubicBezTo>
                    <a:pt x="1076833" y="6049137"/>
                    <a:pt x="1054100" y="6026404"/>
                    <a:pt x="1054100" y="5998337"/>
                  </a:cubicBezTo>
                  <a:cubicBezTo>
                    <a:pt x="1054100" y="5970270"/>
                    <a:pt x="1076833" y="5947537"/>
                    <a:pt x="1104900" y="5947537"/>
                  </a:cubicBezTo>
                  <a:lnTo>
                    <a:pt x="2686050" y="5947537"/>
                  </a:lnTo>
                  <a:lnTo>
                    <a:pt x="6375654" y="5947537"/>
                  </a:lnTo>
                  <a:lnTo>
                    <a:pt x="6375654" y="5998337"/>
                  </a:lnTo>
                  <a:lnTo>
                    <a:pt x="6324854" y="5998337"/>
                  </a:lnTo>
                  <a:lnTo>
                    <a:pt x="6324854" y="3901821"/>
                  </a:lnTo>
                  <a:lnTo>
                    <a:pt x="6324854" y="3003423"/>
                  </a:lnTo>
                  <a:lnTo>
                    <a:pt x="6375654" y="3003423"/>
                  </a:lnTo>
                  <a:lnTo>
                    <a:pt x="6375654" y="3054223"/>
                  </a:lnTo>
                  <a:cubicBezTo>
                    <a:pt x="6347587" y="3054223"/>
                    <a:pt x="6324854" y="3031490"/>
                    <a:pt x="6324854" y="3003423"/>
                  </a:cubicBezTo>
                  <a:lnTo>
                    <a:pt x="6324854" y="2404364"/>
                  </a:lnTo>
                  <a:lnTo>
                    <a:pt x="6375654" y="2404364"/>
                  </a:lnTo>
                  <a:lnTo>
                    <a:pt x="6375654" y="2455164"/>
                  </a:lnTo>
                  <a:lnTo>
                    <a:pt x="2686177" y="2455164"/>
                  </a:lnTo>
                  <a:cubicBezTo>
                    <a:pt x="2663825" y="2455164"/>
                    <a:pt x="2644140" y="2440559"/>
                    <a:pt x="2637536" y="2419223"/>
                  </a:cubicBezTo>
                  <a:lnTo>
                    <a:pt x="1918970" y="66167"/>
                  </a:lnTo>
                  <a:lnTo>
                    <a:pt x="1967611" y="51308"/>
                  </a:lnTo>
                  <a:lnTo>
                    <a:pt x="2015363" y="68834"/>
                  </a:lnTo>
                  <a:lnTo>
                    <a:pt x="1152652" y="2421890"/>
                  </a:lnTo>
                  <a:cubicBezTo>
                    <a:pt x="1145286" y="2441829"/>
                    <a:pt x="1126236" y="2455164"/>
                    <a:pt x="1104900" y="2455164"/>
                  </a:cubicBezTo>
                  <a:lnTo>
                    <a:pt x="50800" y="2455164"/>
                  </a:lnTo>
                  <a:close/>
                </a:path>
              </a:pathLst>
            </a:custGeom>
            <a:solidFill>
              <a:srgbClr val="595959"/>
            </a:solidFill>
          </p:spPr>
        </p:sp>
      </p:grpSp>
      <p:grpSp>
        <p:nvGrpSpPr>
          <p:cNvPr name="Group 75" id="75"/>
          <p:cNvGrpSpPr/>
          <p:nvPr/>
        </p:nvGrpSpPr>
        <p:grpSpPr>
          <a:xfrm rot="0">
            <a:off x="3496386" y="563028"/>
            <a:ext cx="4196400" cy="2832414"/>
            <a:chOff x="0" y="0"/>
            <a:chExt cx="5595200" cy="3776552"/>
          </a:xfrm>
        </p:grpSpPr>
        <p:sp>
          <p:nvSpPr>
            <p:cNvPr name="Freeform 76" id="76"/>
            <p:cNvSpPr/>
            <p:nvPr/>
          </p:nvSpPr>
          <p:spPr>
            <a:xfrm flipH="false" flipV="false" rot="0">
              <a:off x="0" y="0"/>
              <a:ext cx="5595200" cy="3776552"/>
            </a:xfrm>
            <a:custGeom>
              <a:avLst/>
              <a:gdLst/>
              <a:ahLst/>
              <a:cxnLst/>
              <a:rect r="r" b="b" t="t" l="l"/>
              <a:pathLst>
                <a:path h="3776552" w="5595200">
                  <a:moveTo>
                    <a:pt x="0" y="0"/>
                  </a:moveTo>
                  <a:lnTo>
                    <a:pt x="5595200" y="0"/>
                  </a:lnTo>
                  <a:lnTo>
                    <a:pt x="5595200" y="3776552"/>
                  </a:lnTo>
                  <a:lnTo>
                    <a:pt x="0" y="3776552"/>
                  </a:lnTo>
                  <a:close/>
                </a:path>
              </a:pathLst>
            </a:custGeom>
            <a:solidFill>
              <a:srgbClr val="000000">
                <a:alpha val="0"/>
              </a:srgbClr>
            </a:solidFill>
          </p:spPr>
        </p:sp>
        <p:sp>
          <p:nvSpPr>
            <p:cNvPr name="TextBox 77" id="77"/>
            <p:cNvSpPr txBox="true"/>
            <p:nvPr/>
          </p:nvSpPr>
          <p:spPr>
            <a:xfrm>
              <a:off x="0" y="-47625"/>
              <a:ext cx="5595200" cy="3824177"/>
            </a:xfrm>
            <a:prstGeom prst="rect">
              <a:avLst/>
            </a:prstGeom>
          </p:spPr>
          <p:txBody>
            <a:bodyPr anchor="t" rtlCol="false" tIns="0" lIns="0" bIns="0" rIns="0"/>
            <a:lstStyle/>
            <a:p>
              <a:pPr algn="l">
                <a:lnSpc>
                  <a:spcPts val="2400"/>
                </a:lnSpc>
              </a:pPr>
              <a:r>
                <a:rPr lang="en-US" sz="2000">
                  <a:solidFill>
                    <a:srgbClr val="000000"/>
                  </a:solidFill>
                  <a:latin typeface="Arial"/>
                  <a:ea typeface="Arial"/>
                  <a:cs typeface="Arial"/>
                  <a:sym typeface="Arial"/>
                </a:rPr>
                <a:t>The student resource center  is located here because this puts it close to the students when they need to grab something quickly, this is also a good central location in the classroom which makes it easy for students to access at anytime. </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97A7"/>
                  </a:solidFill>
                  <a:latin typeface="Arial Bold"/>
                  <a:ea typeface="Arial Bold"/>
                  <a:cs typeface="Arial Bold"/>
                  <a:sym typeface="Arial Bold"/>
                  <a:hlinkClick r:id="rId6" action="ppaction://hlinksldjump"/>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8" action="ppaction://hlinksldjump"/>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9" action="ppaction://hlinksldjump"/>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10" action="ppaction://hlinksldjump"/>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10" action="ppaction://hlinksldjump"/>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11"/>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12"/>
            <a:stretch>
              <a:fillRect l="0" t="-101118" r="-264132" b="-2979"/>
            </a:stretch>
          </a:blipFill>
        </p:spPr>
      </p:sp>
      <p:grpSp>
        <p:nvGrpSpPr>
          <p:cNvPr name="Group 38" id="38"/>
          <p:cNvGrpSpPr/>
          <p:nvPr/>
        </p:nvGrpSpPr>
        <p:grpSpPr>
          <a:xfrm rot="-5400000">
            <a:off x="7660723" y="77206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10800000">
            <a:off x="6762376"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10800000">
            <a:off x="974815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59" id="59"/>
          <p:cNvGrpSpPr/>
          <p:nvPr/>
        </p:nvGrpSpPr>
        <p:grpSpPr>
          <a:xfrm rot="-10800000">
            <a:off x="282035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a:solidFill>
                    <a:srgbClr val="000000"/>
                  </a:solidFill>
                  <a:latin typeface="Arial Bold"/>
                  <a:ea typeface="Arial Bold"/>
                  <a:cs typeface="Arial Bold"/>
                  <a:sym typeface="Arial Bold"/>
                </a:rPr>
                <a:t>Student </a:t>
              </a:r>
            </a:p>
            <a:p>
              <a:pPr algn="ctr">
                <a:lnSpc>
                  <a:spcPts val="2640"/>
                </a:lnSpc>
              </a:pPr>
              <a:r>
                <a:rPr lang="en-US" b="true" sz="2200">
                  <a:solidFill>
                    <a:srgbClr val="000000"/>
                  </a:solidFill>
                  <a:latin typeface="Arial Bold"/>
                  <a:ea typeface="Arial Bold"/>
                  <a:cs typeface="Arial Bold"/>
                  <a:sym typeface="Arial Bold"/>
                </a:rPr>
                <a:t>Resource Center</a:t>
              </a:r>
            </a:p>
          </p:txBody>
        </p:sp>
      </p:grpSp>
      <p:grpSp>
        <p:nvGrpSpPr>
          <p:cNvPr name="Group 66" id="66"/>
          <p:cNvGrpSpPr/>
          <p:nvPr/>
        </p:nvGrpSpPr>
        <p:grpSpPr>
          <a:xfrm rot="0">
            <a:off x="11591900" y="2588700"/>
            <a:ext cx="2362200" cy="738600"/>
            <a:chOff x="0" y="0"/>
            <a:chExt cx="3149600" cy="984800"/>
          </a:xfrm>
        </p:grpSpPr>
        <p:sp>
          <p:nvSpPr>
            <p:cNvPr name="Freeform 67" id="67"/>
            <p:cNvSpPr/>
            <p:nvPr/>
          </p:nvSpPr>
          <p:spPr>
            <a:xfrm flipH="false" flipV="false" rot="0">
              <a:off x="0" y="0"/>
              <a:ext cx="3149600" cy="984800"/>
            </a:xfrm>
            <a:custGeom>
              <a:avLst/>
              <a:gdLst/>
              <a:ahLst/>
              <a:cxnLst/>
              <a:rect r="r" b="b" t="t" l="l"/>
              <a:pathLst>
                <a:path h="984800" w="3149600">
                  <a:moveTo>
                    <a:pt x="0" y="0"/>
                  </a:moveTo>
                  <a:lnTo>
                    <a:pt x="3149600" y="0"/>
                  </a:lnTo>
                  <a:lnTo>
                    <a:pt x="3149600" y="984800"/>
                  </a:lnTo>
                  <a:lnTo>
                    <a:pt x="0" y="984800"/>
                  </a:lnTo>
                  <a:close/>
                </a:path>
              </a:pathLst>
            </a:custGeom>
            <a:solidFill>
              <a:srgbClr val="000000">
                <a:alpha val="0"/>
              </a:srgbClr>
            </a:solidFill>
          </p:spPr>
        </p:sp>
        <p:sp>
          <p:nvSpPr>
            <p:cNvPr name="TextBox 68" id="68"/>
            <p:cNvSpPr txBox="true"/>
            <p:nvPr/>
          </p:nvSpPr>
          <p:spPr>
            <a:xfrm>
              <a:off x="0" y="-47625"/>
              <a:ext cx="3149600" cy="1032425"/>
            </a:xfrm>
            <a:prstGeom prst="rect">
              <a:avLst/>
            </a:prstGeom>
          </p:spPr>
          <p:txBody>
            <a:bodyPr anchor="t" rtlCol="false" tIns="0" lIns="0" bIns="0" rIns="0"/>
            <a:lstStyle/>
            <a:p>
              <a:pPr algn="l">
                <a:lnSpc>
                  <a:spcPts val="2879"/>
                </a:lnSpc>
              </a:pPr>
              <a:r>
                <a:rPr lang="en-US" sz="2400" u="sng">
                  <a:solidFill>
                    <a:srgbClr val="0097A7"/>
                  </a:solidFill>
                  <a:latin typeface="Arial"/>
                  <a:ea typeface="Arial"/>
                  <a:cs typeface="Arial"/>
                  <a:sym typeface="Arial"/>
                </a:rPr>
                <a:t>Student Desks</a:t>
              </a:r>
            </a:p>
          </p:txBody>
        </p:sp>
      </p:grpSp>
      <p:grpSp>
        <p:nvGrpSpPr>
          <p:cNvPr name="Group 69" id="69"/>
          <p:cNvGrpSpPr/>
          <p:nvPr/>
        </p:nvGrpSpPr>
        <p:grpSpPr>
          <a:xfrm rot="0">
            <a:off x="14619850" y="7767950"/>
            <a:ext cx="2179800" cy="677400"/>
            <a:chOff x="0" y="0"/>
            <a:chExt cx="2906400" cy="903200"/>
          </a:xfrm>
        </p:grpSpPr>
        <p:sp>
          <p:nvSpPr>
            <p:cNvPr name="Freeform 70" id="70"/>
            <p:cNvSpPr/>
            <p:nvPr/>
          </p:nvSpPr>
          <p:spPr>
            <a:xfrm flipH="false" flipV="false" rot="0">
              <a:off x="0" y="0"/>
              <a:ext cx="2906400" cy="903200"/>
            </a:xfrm>
            <a:custGeom>
              <a:avLst/>
              <a:gdLst/>
              <a:ahLst/>
              <a:cxnLst/>
              <a:rect r="r" b="b" t="t" l="l"/>
              <a:pathLst>
                <a:path h="903200" w="2906400">
                  <a:moveTo>
                    <a:pt x="0" y="0"/>
                  </a:moveTo>
                  <a:lnTo>
                    <a:pt x="2906400" y="0"/>
                  </a:lnTo>
                  <a:lnTo>
                    <a:pt x="2906400" y="903200"/>
                  </a:lnTo>
                  <a:lnTo>
                    <a:pt x="0" y="903200"/>
                  </a:lnTo>
                  <a:close/>
                </a:path>
              </a:pathLst>
            </a:custGeom>
            <a:solidFill>
              <a:srgbClr val="000000">
                <a:alpha val="0"/>
              </a:srgbClr>
            </a:solidFill>
          </p:spPr>
        </p:sp>
        <p:sp>
          <p:nvSpPr>
            <p:cNvPr name="TextBox 71" id="71"/>
            <p:cNvSpPr txBox="true"/>
            <p:nvPr/>
          </p:nvSpPr>
          <p:spPr>
            <a:xfrm>
              <a:off x="0" y="-47625"/>
              <a:ext cx="2906400" cy="950825"/>
            </a:xfrm>
            <a:prstGeom prst="rect">
              <a:avLst/>
            </a:prstGeom>
          </p:spPr>
          <p:txBody>
            <a:bodyPr anchor="t" rtlCol="false" tIns="0" lIns="0" bIns="0" rIns="0"/>
            <a:lstStyle/>
            <a:p>
              <a:pPr algn="ctr">
                <a:lnSpc>
                  <a:spcPts val="2400"/>
                </a:lnSpc>
              </a:pPr>
              <a:r>
                <a:rPr lang="en-US" sz="2000" u="sng">
                  <a:solidFill>
                    <a:srgbClr val="0097A7"/>
                  </a:solidFill>
                  <a:latin typeface="Arial"/>
                  <a:ea typeface="Arial"/>
                  <a:cs typeface="Arial"/>
                  <a:sym typeface="Arial"/>
                  <a:hlinkClick r:id="rId13" action="ppaction://hlinksldjump"/>
                </a:rPr>
                <a:t>Small Group</a:t>
              </a:r>
            </a:p>
          </p:txBody>
        </p:sp>
      </p:grpSp>
      <p:grpSp>
        <p:nvGrpSpPr>
          <p:cNvPr name="Group 72" id="72"/>
          <p:cNvGrpSpPr/>
          <p:nvPr/>
        </p:nvGrpSpPr>
        <p:grpSpPr>
          <a:xfrm rot="-2466451">
            <a:off x="1393720" y="5694368"/>
            <a:ext cx="4819808" cy="2579630"/>
            <a:chOff x="0" y="0"/>
            <a:chExt cx="6426411" cy="3439507"/>
          </a:xfrm>
        </p:grpSpPr>
        <p:sp>
          <p:nvSpPr>
            <p:cNvPr name="Freeform 73" id="73"/>
            <p:cNvSpPr/>
            <p:nvPr/>
          </p:nvSpPr>
          <p:spPr>
            <a:xfrm flipH="false" flipV="false" rot="0">
              <a:off x="50800" y="-2477262"/>
              <a:ext cx="6324854" cy="5866003"/>
            </a:xfrm>
            <a:custGeom>
              <a:avLst/>
              <a:gdLst/>
              <a:ahLst/>
              <a:cxnLst/>
              <a:rect r="r" b="b" t="t" l="l"/>
              <a:pathLst>
                <a:path h="5866003" w="6324854">
                  <a:moveTo>
                    <a:pt x="0" y="2528062"/>
                  </a:moveTo>
                  <a:lnTo>
                    <a:pt x="1054100" y="2528062"/>
                  </a:lnTo>
                  <a:lnTo>
                    <a:pt x="1955800" y="0"/>
                  </a:lnTo>
                  <a:lnTo>
                    <a:pt x="2635377" y="2528062"/>
                  </a:lnTo>
                  <a:lnTo>
                    <a:pt x="6324854" y="2528062"/>
                  </a:lnTo>
                  <a:lnTo>
                    <a:pt x="6324854" y="3084322"/>
                  </a:lnTo>
                  <a:lnTo>
                    <a:pt x="6324854" y="3918839"/>
                  </a:lnTo>
                  <a:lnTo>
                    <a:pt x="6324854" y="5866003"/>
                  </a:lnTo>
                  <a:lnTo>
                    <a:pt x="2635377" y="5866003"/>
                  </a:lnTo>
                  <a:lnTo>
                    <a:pt x="1054100" y="5866003"/>
                  </a:lnTo>
                  <a:lnTo>
                    <a:pt x="0" y="5866003"/>
                  </a:lnTo>
                  <a:lnTo>
                    <a:pt x="0" y="3918839"/>
                  </a:lnTo>
                  <a:lnTo>
                    <a:pt x="0" y="3084322"/>
                  </a:lnTo>
                  <a:close/>
                </a:path>
              </a:pathLst>
            </a:custGeom>
            <a:solidFill>
              <a:srgbClr val="FFFFFF"/>
            </a:solidFill>
          </p:spPr>
        </p:sp>
        <p:sp>
          <p:nvSpPr>
            <p:cNvPr name="Freeform 74" id="74"/>
            <p:cNvSpPr/>
            <p:nvPr/>
          </p:nvSpPr>
          <p:spPr>
            <a:xfrm flipH="false" flipV="false" rot="0">
              <a:off x="0" y="-2528824"/>
              <a:ext cx="6426454" cy="5968365"/>
            </a:xfrm>
            <a:custGeom>
              <a:avLst/>
              <a:gdLst/>
              <a:ahLst/>
              <a:cxnLst/>
              <a:rect r="r" b="b" t="t" l="l"/>
              <a:pathLst>
                <a:path h="5968365" w="6426454">
                  <a:moveTo>
                    <a:pt x="50800" y="2528824"/>
                  </a:moveTo>
                  <a:lnTo>
                    <a:pt x="1104900" y="2528824"/>
                  </a:lnTo>
                  <a:lnTo>
                    <a:pt x="1104900" y="2579624"/>
                  </a:lnTo>
                  <a:lnTo>
                    <a:pt x="1057148" y="2562606"/>
                  </a:lnTo>
                  <a:lnTo>
                    <a:pt x="1958848" y="34544"/>
                  </a:lnTo>
                  <a:cubicBezTo>
                    <a:pt x="1966341" y="13589"/>
                    <a:pt x="1986534" y="0"/>
                    <a:pt x="2008759" y="889"/>
                  </a:cubicBezTo>
                  <a:cubicBezTo>
                    <a:pt x="2030984" y="1778"/>
                    <a:pt x="2050034" y="17018"/>
                    <a:pt x="2055749" y="38481"/>
                  </a:cubicBezTo>
                  <a:lnTo>
                    <a:pt x="2735199" y="2566416"/>
                  </a:lnTo>
                  <a:lnTo>
                    <a:pt x="2686177" y="2579624"/>
                  </a:lnTo>
                  <a:lnTo>
                    <a:pt x="2686177" y="2528824"/>
                  </a:lnTo>
                  <a:lnTo>
                    <a:pt x="6375654" y="2528824"/>
                  </a:lnTo>
                  <a:cubicBezTo>
                    <a:pt x="6403721" y="2528824"/>
                    <a:pt x="6426454" y="2551557"/>
                    <a:pt x="6426454" y="2579624"/>
                  </a:cubicBezTo>
                  <a:lnTo>
                    <a:pt x="6426454" y="3135884"/>
                  </a:lnTo>
                  <a:lnTo>
                    <a:pt x="6375654" y="3135884"/>
                  </a:lnTo>
                  <a:lnTo>
                    <a:pt x="6375654" y="3085084"/>
                  </a:lnTo>
                  <a:cubicBezTo>
                    <a:pt x="6403721" y="3085084"/>
                    <a:pt x="6426454" y="3107817"/>
                    <a:pt x="6426454" y="3135884"/>
                  </a:cubicBezTo>
                  <a:lnTo>
                    <a:pt x="6426454" y="3970401"/>
                  </a:lnTo>
                  <a:lnTo>
                    <a:pt x="6375654" y="3970401"/>
                  </a:lnTo>
                  <a:lnTo>
                    <a:pt x="6426454" y="3970401"/>
                  </a:lnTo>
                  <a:lnTo>
                    <a:pt x="6426454" y="5917565"/>
                  </a:lnTo>
                  <a:cubicBezTo>
                    <a:pt x="6426454" y="5945632"/>
                    <a:pt x="6403721" y="5968365"/>
                    <a:pt x="6375654" y="5968365"/>
                  </a:cubicBezTo>
                  <a:lnTo>
                    <a:pt x="2686177" y="5968365"/>
                  </a:lnTo>
                  <a:lnTo>
                    <a:pt x="2686177" y="5917565"/>
                  </a:lnTo>
                  <a:lnTo>
                    <a:pt x="2686177" y="5968365"/>
                  </a:lnTo>
                  <a:lnTo>
                    <a:pt x="1104900" y="5968365"/>
                  </a:lnTo>
                  <a:lnTo>
                    <a:pt x="1104900" y="5917565"/>
                  </a:lnTo>
                  <a:lnTo>
                    <a:pt x="1104900" y="5866765"/>
                  </a:lnTo>
                  <a:lnTo>
                    <a:pt x="1104900" y="5917565"/>
                  </a:lnTo>
                  <a:lnTo>
                    <a:pt x="1104900" y="5968365"/>
                  </a:lnTo>
                  <a:lnTo>
                    <a:pt x="50800" y="5968365"/>
                  </a:lnTo>
                  <a:cubicBezTo>
                    <a:pt x="22733" y="5968365"/>
                    <a:pt x="0" y="5945632"/>
                    <a:pt x="0" y="5917565"/>
                  </a:cubicBezTo>
                  <a:lnTo>
                    <a:pt x="0" y="3970401"/>
                  </a:lnTo>
                  <a:lnTo>
                    <a:pt x="50800" y="3970401"/>
                  </a:lnTo>
                  <a:lnTo>
                    <a:pt x="0" y="3970401"/>
                  </a:lnTo>
                  <a:lnTo>
                    <a:pt x="0" y="3135884"/>
                  </a:lnTo>
                  <a:cubicBezTo>
                    <a:pt x="0" y="3107817"/>
                    <a:pt x="22733" y="3085084"/>
                    <a:pt x="50800" y="3085084"/>
                  </a:cubicBezTo>
                  <a:lnTo>
                    <a:pt x="50800" y="3135884"/>
                  </a:lnTo>
                  <a:lnTo>
                    <a:pt x="0" y="3135884"/>
                  </a:lnTo>
                  <a:lnTo>
                    <a:pt x="0" y="2579624"/>
                  </a:lnTo>
                  <a:cubicBezTo>
                    <a:pt x="0" y="2551557"/>
                    <a:pt x="22733" y="2528824"/>
                    <a:pt x="50800" y="2528824"/>
                  </a:cubicBezTo>
                  <a:moveTo>
                    <a:pt x="50800" y="2630424"/>
                  </a:moveTo>
                  <a:lnTo>
                    <a:pt x="50800" y="2579624"/>
                  </a:lnTo>
                  <a:lnTo>
                    <a:pt x="101600" y="2579624"/>
                  </a:lnTo>
                  <a:lnTo>
                    <a:pt x="101600" y="3135884"/>
                  </a:lnTo>
                  <a:cubicBezTo>
                    <a:pt x="101600" y="3163951"/>
                    <a:pt x="78867" y="3186684"/>
                    <a:pt x="50800" y="3186684"/>
                  </a:cubicBezTo>
                  <a:lnTo>
                    <a:pt x="50800" y="3135884"/>
                  </a:lnTo>
                  <a:lnTo>
                    <a:pt x="101600" y="3135884"/>
                  </a:lnTo>
                  <a:lnTo>
                    <a:pt x="101600" y="3970401"/>
                  </a:lnTo>
                  <a:lnTo>
                    <a:pt x="101600" y="5917565"/>
                  </a:lnTo>
                  <a:lnTo>
                    <a:pt x="50800" y="5917565"/>
                  </a:lnTo>
                  <a:lnTo>
                    <a:pt x="50800" y="5866765"/>
                  </a:lnTo>
                  <a:lnTo>
                    <a:pt x="1104900" y="5866765"/>
                  </a:lnTo>
                  <a:cubicBezTo>
                    <a:pt x="1132967" y="5866765"/>
                    <a:pt x="1155700" y="5889498"/>
                    <a:pt x="1155700" y="5917565"/>
                  </a:cubicBezTo>
                  <a:cubicBezTo>
                    <a:pt x="1155700" y="5945632"/>
                    <a:pt x="1132967" y="5968365"/>
                    <a:pt x="1104900" y="5968365"/>
                  </a:cubicBezTo>
                  <a:cubicBezTo>
                    <a:pt x="1076833" y="5968365"/>
                    <a:pt x="1054100" y="5945632"/>
                    <a:pt x="1054100" y="5917565"/>
                  </a:cubicBezTo>
                  <a:cubicBezTo>
                    <a:pt x="1054100" y="5889498"/>
                    <a:pt x="1076833" y="5866765"/>
                    <a:pt x="1104900" y="5866765"/>
                  </a:cubicBezTo>
                  <a:lnTo>
                    <a:pt x="2686050" y="5866765"/>
                  </a:lnTo>
                  <a:lnTo>
                    <a:pt x="6375654" y="5866765"/>
                  </a:lnTo>
                  <a:lnTo>
                    <a:pt x="6375654" y="5917565"/>
                  </a:lnTo>
                  <a:lnTo>
                    <a:pt x="6324854" y="5917565"/>
                  </a:lnTo>
                  <a:lnTo>
                    <a:pt x="6324854" y="3970401"/>
                  </a:lnTo>
                  <a:lnTo>
                    <a:pt x="6324854" y="3135884"/>
                  </a:lnTo>
                  <a:lnTo>
                    <a:pt x="6375654" y="3135884"/>
                  </a:lnTo>
                  <a:lnTo>
                    <a:pt x="6375654" y="3186684"/>
                  </a:lnTo>
                  <a:cubicBezTo>
                    <a:pt x="6347587" y="3186684"/>
                    <a:pt x="6324854" y="3163951"/>
                    <a:pt x="6324854" y="3135884"/>
                  </a:cubicBezTo>
                  <a:lnTo>
                    <a:pt x="6324854" y="2579624"/>
                  </a:lnTo>
                  <a:lnTo>
                    <a:pt x="6375654" y="2579624"/>
                  </a:lnTo>
                  <a:lnTo>
                    <a:pt x="6375654" y="2630424"/>
                  </a:lnTo>
                  <a:lnTo>
                    <a:pt x="2686177" y="2630424"/>
                  </a:lnTo>
                  <a:cubicBezTo>
                    <a:pt x="2663190" y="2630424"/>
                    <a:pt x="2643124" y="2615057"/>
                    <a:pt x="2637155" y="2592832"/>
                  </a:cubicBezTo>
                  <a:lnTo>
                    <a:pt x="1957578" y="64770"/>
                  </a:lnTo>
                  <a:lnTo>
                    <a:pt x="2006600" y="51562"/>
                  </a:lnTo>
                  <a:lnTo>
                    <a:pt x="2054479" y="68580"/>
                  </a:lnTo>
                  <a:lnTo>
                    <a:pt x="1152779" y="2596642"/>
                  </a:lnTo>
                  <a:cubicBezTo>
                    <a:pt x="1145540" y="2616962"/>
                    <a:pt x="1126363" y="2630424"/>
                    <a:pt x="1104900" y="2630424"/>
                  </a:cubicBezTo>
                  <a:lnTo>
                    <a:pt x="50800" y="2630424"/>
                  </a:lnTo>
                  <a:close/>
                </a:path>
              </a:pathLst>
            </a:custGeom>
            <a:solidFill>
              <a:srgbClr val="595959"/>
            </a:solidFill>
          </p:spPr>
        </p:sp>
        <p:sp>
          <p:nvSpPr>
            <p:cNvPr name="TextBox 75" id="75"/>
            <p:cNvSpPr txBox="true"/>
            <p:nvPr/>
          </p:nvSpPr>
          <p:spPr>
            <a:xfrm>
              <a:off x="0" y="-47625"/>
              <a:ext cx="6426411" cy="3487132"/>
            </a:xfrm>
            <a:prstGeom prst="rect">
              <a:avLst/>
            </a:prstGeom>
          </p:spPr>
          <p:txBody>
            <a:bodyPr anchor="ctr" rtlCol="false" tIns="50800" lIns="50800" bIns="50800" rIns="50800"/>
            <a:lstStyle/>
            <a:p>
              <a:pPr algn="l">
                <a:lnSpc>
                  <a:spcPts val="2640"/>
                </a:lnSpc>
              </a:pPr>
              <a:r>
                <a:rPr lang="en-US" sz="2200" i="true">
                  <a:solidFill>
                    <a:srgbClr val="000000"/>
                  </a:solidFill>
                  <a:latin typeface="Arial Italics"/>
                  <a:ea typeface="Arial Italics"/>
                  <a:cs typeface="Arial Italics"/>
                  <a:sym typeface="Arial Italics"/>
                </a:rPr>
                <a:t>The bookshelves are located here because there’s enough space for students to have a small reading nook and reading rug. </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9814680" cy="10287000"/>
          </a:xfrm>
          <a:custGeom>
            <a:avLst/>
            <a:gdLst/>
            <a:ahLst/>
            <a:cxnLst/>
            <a:rect r="r" b="b" t="t" l="l"/>
            <a:pathLst>
              <a:path h="10287000" w="19814680">
                <a:moveTo>
                  <a:pt x="0" y="0"/>
                </a:moveTo>
                <a:lnTo>
                  <a:pt x="19814680" y="0"/>
                </a:lnTo>
                <a:lnTo>
                  <a:pt x="19814680" y="10287000"/>
                </a:lnTo>
                <a:lnTo>
                  <a:pt x="0" y="10287000"/>
                </a:lnTo>
                <a:lnTo>
                  <a:pt x="0" y="0"/>
                </a:lnTo>
                <a:close/>
              </a:path>
            </a:pathLst>
          </a:custGeom>
          <a:blipFill>
            <a:blip r:embed="rId3"/>
            <a:stretch>
              <a:fillRect l="0" t="0" r="-869" b="-9289"/>
            </a:stretch>
          </a:blipFill>
        </p:spPr>
      </p:sp>
      <p:grpSp>
        <p:nvGrpSpPr>
          <p:cNvPr name="Group 3" id="3"/>
          <p:cNvGrpSpPr/>
          <p:nvPr/>
        </p:nvGrpSpPr>
        <p:grpSpPr>
          <a:xfrm rot="0">
            <a:off x="178900" y="106850"/>
            <a:ext cx="8334000" cy="1336200"/>
            <a:chOff x="0" y="0"/>
            <a:chExt cx="11112000" cy="1781600"/>
          </a:xfrm>
        </p:grpSpPr>
        <p:sp>
          <p:nvSpPr>
            <p:cNvPr name="Freeform 4" id="4"/>
            <p:cNvSpPr/>
            <p:nvPr/>
          </p:nvSpPr>
          <p:spPr>
            <a:xfrm flipH="false" flipV="false" rot="0">
              <a:off x="0" y="0"/>
              <a:ext cx="11111992" cy="1781556"/>
            </a:xfrm>
            <a:custGeom>
              <a:avLst/>
              <a:gdLst/>
              <a:ahLst/>
              <a:cxnLst/>
              <a:rect r="r" b="b" t="t" l="l"/>
              <a:pathLst>
                <a:path h="1781556" w="11111992">
                  <a:moveTo>
                    <a:pt x="0" y="0"/>
                  </a:moveTo>
                  <a:lnTo>
                    <a:pt x="11111992" y="0"/>
                  </a:lnTo>
                  <a:lnTo>
                    <a:pt x="11111992" y="1781556"/>
                  </a:lnTo>
                  <a:lnTo>
                    <a:pt x="0" y="1781556"/>
                  </a:lnTo>
                  <a:close/>
                </a:path>
              </a:pathLst>
            </a:custGeom>
            <a:solidFill>
              <a:srgbClr val="EEEEEE"/>
            </a:solidFill>
          </p:spPr>
        </p:sp>
        <p:sp>
          <p:nvSpPr>
            <p:cNvPr name="TextBox 5" id="5"/>
            <p:cNvSpPr txBox="true"/>
            <p:nvPr/>
          </p:nvSpPr>
          <p:spPr>
            <a:xfrm>
              <a:off x="0" y="-57150"/>
              <a:ext cx="11112000" cy="1838750"/>
            </a:xfrm>
            <a:prstGeom prst="rect">
              <a:avLst/>
            </a:prstGeom>
          </p:spPr>
          <p:txBody>
            <a:bodyPr anchor="t" rtlCol="false" tIns="50800" lIns="50800" bIns="50800" rIns="50800"/>
            <a:lstStyle/>
            <a:p>
              <a:pPr algn="l">
                <a:lnSpc>
                  <a:spcPts val="4416"/>
                </a:lnSpc>
              </a:pPr>
              <a:r>
                <a:rPr lang="en-US" b="true" sz="3200">
                  <a:solidFill>
                    <a:srgbClr val="000000"/>
                  </a:solidFill>
                  <a:latin typeface="Georgia Pro Bold"/>
                  <a:ea typeface="Georgia Pro Bold"/>
                  <a:cs typeface="Georgia Pro Bold"/>
                  <a:sym typeface="Georgia Pro Bold"/>
                </a:rPr>
                <a:t>Behavior Expectations</a:t>
              </a:r>
            </a:p>
            <a:p>
              <a:pPr algn="l">
                <a:lnSpc>
                  <a:spcPts val="4416"/>
                </a:lnSpc>
              </a:pPr>
            </a:p>
          </p:txBody>
        </p:sp>
      </p:grpSp>
      <p:grpSp>
        <p:nvGrpSpPr>
          <p:cNvPr name="Group 6" id="6"/>
          <p:cNvGrpSpPr/>
          <p:nvPr/>
        </p:nvGrpSpPr>
        <p:grpSpPr>
          <a:xfrm rot="0">
            <a:off x="1217600" y="2529100"/>
            <a:ext cx="3313200" cy="6111000"/>
            <a:chOff x="0" y="0"/>
            <a:chExt cx="4417600" cy="8148000"/>
          </a:xfrm>
        </p:grpSpPr>
        <p:sp>
          <p:nvSpPr>
            <p:cNvPr name="Freeform 7" id="7"/>
            <p:cNvSpPr/>
            <p:nvPr/>
          </p:nvSpPr>
          <p:spPr>
            <a:xfrm flipH="false" flipV="false" rot="0">
              <a:off x="101600" y="101600"/>
              <a:ext cx="4214368" cy="7944739"/>
            </a:xfrm>
            <a:custGeom>
              <a:avLst/>
              <a:gdLst/>
              <a:ahLst/>
              <a:cxnLst/>
              <a:rect r="r" b="b" t="t" l="l"/>
              <a:pathLst>
                <a:path h="7944739" w="4214368">
                  <a:moveTo>
                    <a:pt x="0" y="0"/>
                  </a:moveTo>
                  <a:lnTo>
                    <a:pt x="4214368" y="0"/>
                  </a:lnTo>
                  <a:lnTo>
                    <a:pt x="4214368" y="7944739"/>
                  </a:lnTo>
                  <a:lnTo>
                    <a:pt x="0" y="7944739"/>
                  </a:lnTo>
                  <a:close/>
                </a:path>
              </a:pathLst>
            </a:custGeom>
            <a:solidFill>
              <a:srgbClr val="EEEEEE"/>
            </a:solidFill>
          </p:spPr>
        </p:sp>
        <p:sp>
          <p:nvSpPr>
            <p:cNvPr name="Freeform 8" id="8"/>
            <p:cNvSpPr/>
            <p:nvPr/>
          </p:nvSpPr>
          <p:spPr>
            <a:xfrm flipH="false" flipV="false" rot="0">
              <a:off x="0" y="0"/>
              <a:ext cx="4417568" cy="8147939"/>
            </a:xfrm>
            <a:custGeom>
              <a:avLst/>
              <a:gdLst/>
              <a:ahLst/>
              <a:cxnLst/>
              <a:rect r="r" b="b" t="t" l="l"/>
              <a:pathLst>
                <a:path h="8147939" w="4417568">
                  <a:moveTo>
                    <a:pt x="101600" y="0"/>
                  </a:moveTo>
                  <a:lnTo>
                    <a:pt x="4315968" y="0"/>
                  </a:lnTo>
                  <a:cubicBezTo>
                    <a:pt x="4372102" y="0"/>
                    <a:pt x="4417568" y="45466"/>
                    <a:pt x="4417568" y="101600"/>
                  </a:cubicBezTo>
                  <a:lnTo>
                    <a:pt x="4417568" y="8046339"/>
                  </a:lnTo>
                  <a:cubicBezTo>
                    <a:pt x="4417568" y="8102473"/>
                    <a:pt x="4372102" y="8147939"/>
                    <a:pt x="4315968" y="8147939"/>
                  </a:cubicBezTo>
                  <a:lnTo>
                    <a:pt x="101600" y="8147939"/>
                  </a:lnTo>
                  <a:cubicBezTo>
                    <a:pt x="45466" y="8147939"/>
                    <a:pt x="0" y="8102473"/>
                    <a:pt x="0" y="8046339"/>
                  </a:cubicBezTo>
                  <a:lnTo>
                    <a:pt x="0" y="101600"/>
                  </a:lnTo>
                  <a:cubicBezTo>
                    <a:pt x="0" y="45466"/>
                    <a:pt x="45466" y="0"/>
                    <a:pt x="101600" y="0"/>
                  </a:cubicBezTo>
                  <a:moveTo>
                    <a:pt x="101600" y="203200"/>
                  </a:moveTo>
                  <a:lnTo>
                    <a:pt x="101600" y="101600"/>
                  </a:lnTo>
                  <a:lnTo>
                    <a:pt x="203200" y="101600"/>
                  </a:lnTo>
                  <a:lnTo>
                    <a:pt x="203200" y="8046339"/>
                  </a:lnTo>
                  <a:lnTo>
                    <a:pt x="101600" y="8046339"/>
                  </a:lnTo>
                  <a:lnTo>
                    <a:pt x="101600" y="7944739"/>
                  </a:lnTo>
                  <a:lnTo>
                    <a:pt x="4315968" y="7944739"/>
                  </a:lnTo>
                  <a:lnTo>
                    <a:pt x="4315968" y="8046339"/>
                  </a:lnTo>
                  <a:lnTo>
                    <a:pt x="4214368" y="8046339"/>
                  </a:lnTo>
                  <a:lnTo>
                    <a:pt x="4214368" y="101600"/>
                  </a:lnTo>
                  <a:lnTo>
                    <a:pt x="4315968" y="101600"/>
                  </a:lnTo>
                  <a:lnTo>
                    <a:pt x="4315968" y="203200"/>
                  </a:lnTo>
                  <a:lnTo>
                    <a:pt x="101600" y="203200"/>
                  </a:lnTo>
                  <a:close/>
                </a:path>
              </a:pathLst>
            </a:custGeom>
            <a:solidFill>
              <a:srgbClr val="595959"/>
            </a:solidFill>
          </p:spPr>
        </p:sp>
        <p:sp>
          <p:nvSpPr>
            <p:cNvPr name="TextBox 9" id="9"/>
            <p:cNvSpPr txBox="true"/>
            <p:nvPr/>
          </p:nvSpPr>
          <p:spPr>
            <a:xfrm>
              <a:off x="0" y="-47625"/>
              <a:ext cx="4417600" cy="8195625"/>
            </a:xfrm>
            <a:prstGeom prst="rect">
              <a:avLst/>
            </a:prstGeom>
          </p:spPr>
          <p:txBody>
            <a:bodyPr anchor="ctr" rtlCol="false" tIns="50800" lIns="50800" bIns="50800" rIns="50800"/>
            <a:lstStyle/>
            <a:p>
              <a:pPr algn="l">
                <a:lnSpc>
                  <a:spcPts val="2640"/>
                </a:lnSpc>
              </a:pPr>
            </a:p>
            <a:p>
              <a:pPr algn="l">
                <a:lnSpc>
                  <a:spcPts val="2640"/>
                </a:lnSpc>
              </a:pPr>
            </a:p>
            <a:p>
              <a:pPr algn="l">
                <a:lnSpc>
                  <a:spcPts val="2640"/>
                </a:lnSpc>
              </a:pPr>
            </a:p>
            <a:p>
              <a:pPr algn="l">
                <a:lnSpc>
                  <a:spcPts val="2640"/>
                </a:lnSpc>
              </a:pPr>
            </a:p>
            <a:p>
              <a:pPr algn="l">
                <a:lnSpc>
                  <a:spcPts val="2640"/>
                </a:lnSpc>
              </a:pP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While in the classroom, students will be respectful of others thoughts, selves and property. </a:t>
              </a: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Students will be kind. This classroom is a safe space and no one will be made to feel unsafe or unwelcome. </a:t>
              </a:r>
            </a:p>
            <a:p>
              <a:pPr algn="l">
                <a:lnSpc>
                  <a:spcPts val="2640"/>
                </a:lnSpc>
              </a:pPr>
              <a:r>
                <a:rPr lang="en-US" sz="2200">
                  <a:solidFill>
                    <a:srgbClr val="000000"/>
                  </a:solidFill>
                  <a:latin typeface="Arial"/>
                  <a:ea typeface="Arial"/>
                  <a:cs typeface="Arial"/>
                  <a:sym typeface="Arial"/>
                </a:rPr>
                <a:t> </a:t>
              </a:r>
            </a:p>
            <a:p>
              <a:pPr algn="l">
                <a:lnSpc>
                  <a:spcPts val="2640"/>
                </a:lnSpc>
              </a:pPr>
            </a:p>
            <a:p>
              <a:pPr algn="l">
                <a:lnSpc>
                  <a:spcPts val="2640"/>
                </a:lnSpc>
              </a:pPr>
            </a:p>
            <a:p>
              <a:pPr algn="l">
                <a:lnSpc>
                  <a:spcPts val="2640"/>
                </a:lnSpc>
              </a:pPr>
            </a:p>
            <a:p>
              <a:pPr algn="l">
                <a:lnSpc>
                  <a:spcPts val="2640"/>
                </a:lnSpc>
              </a:pPr>
            </a:p>
          </p:txBody>
        </p:sp>
      </p:grpSp>
      <p:sp>
        <p:nvSpPr>
          <p:cNvPr name="Freeform 10" id="10">
            <a:hlinkClick r:id="rId5" action="ppaction://hlinksldjump"/>
          </p:cNvPr>
          <p:cNvSpPr/>
          <p:nvPr/>
        </p:nvSpPr>
        <p:spPr>
          <a:xfrm flipH="false" flipV="false" rot="0">
            <a:off x="398898" y="916860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11" id="11"/>
          <p:cNvGrpSpPr/>
          <p:nvPr/>
        </p:nvGrpSpPr>
        <p:grpSpPr>
          <a:xfrm rot="0">
            <a:off x="1491800" y="2686050"/>
            <a:ext cx="2764800" cy="738600"/>
            <a:chOff x="0" y="0"/>
            <a:chExt cx="3686400" cy="984800"/>
          </a:xfrm>
        </p:grpSpPr>
        <p:sp>
          <p:nvSpPr>
            <p:cNvPr name="Freeform 12" id="12"/>
            <p:cNvSpPr/>
            <p:nvPr/>
          </p:nvSpPr>
          <p:spPr>
            <a:xfrm flipH="false" flipV="false" rot="0">
              <a:off x="0" y="0"/>
              <a:ext cx="3686400" cy="984800"/>
            </a:xfrm>
            <a:custGeom>
              <a:avLst/>
              <a:gdLst/>
              <a:ahLst/>
              <a:cxnLst/>
              <a:rect r="r" b="b" t="t" l="l"/>
              <a:pathLst>
                <a:path h="984800" w="3686400">
                  <a:moveTo>
                    <a:pt x="0" y="0"/>
                  </a:moveTo>
                  <a:lnTo>
                    <a:pt x="3686400" y="0"/>
                  </a:lnTo>
                  <a:lnTo>
                    <a:pt x="3686400" y="984800"/>
                  </a:lnTo>
                  <a:lnTo>
                    <a:pt x="0" y="984800"/>
                  </a:lnTo>
                  <a:close/>
                </a:path>
              </a:pathLst>
            </a:custGeom>
            <a:solidFill>
              <a:srgbClr val="000000">
                <a:alpha val="0"/>
              </a:srgbClr>
            </a:solidFill>
          </p:spPr>
        </p:sp>
        <p:sp>
          <p:nvSpPr>
            <p:cNvPr name="TextBox 13" id="13"/>
            <p:cNvSpPr txBox="true"/>
            <p:nvPr/>
          </p:nvSpPr>
          <p:spPr>
            <a:xfrm>
              <a:off x="0" y="-47625"/>
              <a:ext cx="3686400" cy="1032425"/>
            </a:xfrm>
            <a:prstGeom prst="rect">
              <a:avLst/>
            </a:prstGeom>
          </p:spPr>
          <p:txBody>
            <a:bodyPr anchor="t" rtlCol="false" tIns="0" lIns="0" bIns="0" rIns="0"/>
            <a:lstStyle/>
            <a:p>
              <a:pPr algn="ctr">
                <a:lnSpc>
                  <a:spcPts val="2879"/>
                </a:lnSpc>
              </a:pPr>
              <a:r>
                <a:rPr lang="en-US" sz="2400">
                  <a:solidFill>
                    <a:srgbClr val="000000"/>
                  </a:solidFill>
                  <a:latin typeface="Arial"/>
                  <a:ea typeface="Arial"/>
                  <a:cs typeface="Arial"/>
                  <a:sym typeface="Arial"/>
                </a:rPr>
                <a:t>Classroom</a:t>
              </a:r>
            </a:p>
          </p:txBody>
        </p:sp>
      </p:grpSp>
      <p:grpSp>
        <p:nvGrpSpPr>
          <p:cNvPr name="Group 14" id="14"/>
          <p:cNvGrpSpPr/>
          <p:nvPr/>
        </p:nvGrpSpPr>
        <p:grpSpPr>
          <a:xfrm rot="0">
            <a:off x="5275900" y="2529100"/>
            <a:ext cx="3313200" cy="6181800"/>
            <a:chOff x="0" y="0"/>
            <a:chExt cx="4417600" cy="8242400"/>
          </a:xfrm>
        </p:grpSpPr>
        <p:sp>
          <p:nvSpPr>
            <p:cNvPr name="Freeform 15" id="15"/>
            <p:cNvSpPr/>
            <p:nvPr/>
          </p:nvSpPr>
          <p:spPr>
            <a:xfrm flipH="false" flipV="false" rot="0">
              <a:off x="101600" y="101600"/>
              <a:ext cx="4214368" cy="8039227"/>
            </a:xfrm>
            <a:custGeom>
              <a:avLst/>
              <a:gdLst/>
              <a:ahLst/>
              <a:cxnLst/>
              <a:rect r="r" b="b" t="t" l="l"/>
              <a:pathLst>
                <a:path h="8039227" w="4214368">
                  <a:moveTo>
                    <a:pt x="0" y="0"/>
                  </a:moveTo>
                  <a:lnTo>
                    <a:pt x="4214368" y="0"/>
                  </a:lnTo>
                  <a:lnTo>
                    <a:pt x="4214368" y="8039227"/>
                  </a:lnTo>
                  <a:lnTo>
                    <a:pt x="0" y="8039227"/>
                  </a:lnTo>
                  <a:close/>
                </a:path>
              </a:pathLst>
            </a:custGeom>
            <a:solidFill>
              <a:srgbClr val="EEEEEE"/>
            </a:solidFill>
          </p:spPr>
        </p:sp>
        <p:sp>
          <p:nvSpPr>
            <p:cNvPr name="Freeform 16" id="16"/>
            <p:cNvSpPr/>
            <p:nvPr/>
          </p:nvSpPr>
          <p:spPr>
            <a:xfrm flipH="false" flipV="false" rot="0">
              <a:off x="0" y="0"/>
              <a:ext cx="4417568" cy="8242427"/>
            </a:xfrm>
            <a:custGeom>
              <a:avLst/>
              <a:gdLst/>
              <a:ahLst/>
              <a:cxnLst/>
              <a:rect r="r" b="b" t="t" l="l"/>
              <a:pathLst>
                <a:path h="8242427" w="4417568">
                  <a:moveTo>
                    <a:pt x="101600" y="0"/>
                  </a:moveTo>
                  <a:lnTo>
                    <a:pt x="4315968" y="0"/>
                  </a:lnTo>
                  <a:cubicBezTo>
                    <a:pt x="4372102" y="0"/>
                    <a:pt x="4417568" y="45466"/>
                    <a:pt x="4417568" y="101600"/>
                  </a:cubicBezTo>
                  <a:lnTo>
                    <a:pt x="4417568" y="8140827"/>
                  </a:lnTo>
                  <a:cubicBezTo>
                    <a:pt x="4417568" y="8196961"/>
                    <a:pt x="4372102" y="8242427"/>
                    <a:pt x="4315968" y="8242427"/>
                  </a:cubicBezTo>
                  <a:lnTo>
                    <a:pt x="101600" y="8242427"/>
                  </a:lnTo>
                  <a:cubicBezTo>
                    <a:pt x="45466" y="8242427"/>
                    <a:pt x="0" y="8196961"/>
                    <a:pt x="0" y="8140827"/>
                  </a:cubicBezTo>
                  <a:lnTo>
                    <a:pt x="0" y="101600"/>
                  </a:lnTo>
                  <a:cubicBezTo>
                    <a:pt x="0" y="45466"/>
                    <a:pt x="45466" y="0"/>
                    <a:pt x="101600" y="0"/>
                  </a:cubicBezTo>
                  <a:moveTo>
                    <a:pt x="101600" y="203200"/>
                  </a:moveTo>
                  <a:lnTo>
                    <a:pt x="101600" y="101600"/>
                  </a:lnTo>
                  <a:lnTo>
                    <a:pt x="203200" y="101600"/>
                  </a:lnTo>
                  <a:lnTo>
                    <a:pt x="203200" y="8140827"/>
                  </a:lnTo>
                  <a:lnTo>
                    <a:pt x="101600" y="8140827"/>
                  </a:lnTo>
                  <a:lnTo>
                    <a:pt x="101600" y="8039227"/>
                  </a:lnTo>
                  <a:lnTo>
                    <a:pt x="4315968" y="8039227"/>
                  </a:lnTo>
                  <a:lnTo>
                    <a:pt x="4315968" y="8140827"/>
                  </a:lnTo>
                  <a:lnTo>
                    <a:pt x="4214368" y="8140827"/>
                  </a:lnTo>
                  <a:lnTo>
                    <a:pt x="4214368" y="101600"/>
                  </a:lnTo>
                  <a:lnTo>
                    <a:pt x="4315968" y="101600"/>
                  </a:lnTo>
                  <a:lnTo>
                    <a:pt x="4315968" y="203200"/>
                  </a:lnTo>
                  <a:lnTo>
                    <a:pt x="101600" y="203200"/>
                  </a:lnTo>
                  <a:close/>
                </a:path>
              </a:pathLst>
            </a:custGeom>
            <a:solidFill>
              <a:srgbClr val="595959"/>
            </a:solidFill>
          </p:spPr>
        </p:sp>
        <p:sp>
          <p:nvSpPr>
            <p:cNvPr name="TextBox 17" id="17"/>
            <p:cNvSpPr txBox="true"/>
            <p:nvPr/>
          </p:nvSpPr>
          <p:spPr>
            <a:xfrm>
              <a:off x="0" y="-47625"/>
              <a:ext cx="4417600" cy="8290025"/>
            </a:xfrm>
            <a:prstGeom prst="rect">
              <a:avLst/>
            </a:prstGeom>
          </p:spPr>
          <p:txBody>
            <a:bodyPr anchor="ctr" rtlCol="false" tIns="50800" lIns="50800" bIns="50800" rIns="50800"/>
            <a:lstStyle/>
            <a:p>
              <a:pPr algn="l">
                <a:lnSpc>
                  <a:spcPts val="2640"/>
                </a:lnSpc>
              </a:pP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While in the hallway, students will walk nicely. </a:t>
              </a: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Students will keep their hands to themselves and will not rough house in the hallways.</a:t>
              </a:r>
            </a:p>
            <a:p>
              <a:pPr algn="l">
                <a:lnSpc>
                  <a:spcPts val="2640"/>
                </a:lnSpc>
              </a:pPr>
              <a:r>
                <a:rPr lang="en-US" sz="2200">
                  <a:solidFill>
                    <a:srgbClr val="000000"/>
                  </a:solidFill>
                  <a:latin typeface="Arial"/>
                  <a:ea typeface="Arial"/>
                  <a:cs typeface="Arial"/>
                  <a:sym typeface="Arial"/>
                </a:rPr>
                <a:t> </a:t>
              </a:r>
            </a:p>
            <a:p>
              <a:pPr algn="l">
                <a:lnSpc>
                  <a:spcPts val="2640"/>
                </a:lnSpc>
              </a:pPr>
            </a:p>
            <a:p>
              <a:pPr algn="l">
                <a:lnSpc>
                  <a:spcPts val="2640"/>
                </a:lnSpc>
              </a:pPr>
            </a:p>
            <a:p>
              <a:pPr algn="l">
                <a:lnSpc>
                  <a:spcPts val="2640"/>
                </a:lnSpc>
              </a:pPr>
            </a:p>
            <a:p>
              <a:pPr algn="l">
                <a:lnSpc>
                  <a:spcPts val="2640"/>
                </a:lnSpc>
              </a:pPr>
            </a:p>
          </p:txBody>
        </p:sp>
      </p:grpSp>
      <p:grpSp>
        <p:nvGrpSpPr>
          <p:cNvPr name="Group 18" id="18"/>
          <p:cNvGrpSpPr/>
          <p:nvPr/>
        </p:nvGrpSpPr>
        <p:grpSpPr>
          <a:xfrm rot="0">
            <a:off x="9334200" y="2529100"/>
            <a:ext cx="3313200" cy="6181800"/>
            <a:chOff x="0" y="0"/>
            <a:chExt cx="4417600" cy="8242400"/>
          </a:xfrm>
        </p:grpSpPr>
        <p:sp>
          <p:nvSpPr>
            <p:cNvPr name="Freeform 19" id="19"/>
            <p:cNvSpPr/>
            <p:nvPr/>
          </p:nvSpPr>
          <p:spPr>
            <a:xfrm flipH="false" flipV="false" rot="0">
              <a:off x="101600" y="101600"/>
              <a:ext cx="4214368" cy="8039227"/>
            </a:xfrm>
            <a:custGeom>
              <a:avLst/>
              <a:gdLst/>
              <a:ahLst/>
              <a:cxnLst/>
              <a:rect r="r" b="b" t="t" l="l"/>
              <a:pathLst>
                <a:path h="8039227" w="4214368">
                  <a:moveTo>
                    <a:pt x="0" y="0"/>
                  </a:moveTo>
                  <a:lnTo>
                    <a:pt x="4214368" y="0"/>
                  </a:lnTo>
                  <a:lnTo>
                    <a:pt x="4214368" y="8039227"/>
                  </a:lnTo>
                  <a:lnTo>
                    <a:pt x="0" y="8039227"/>
                  </a:lnTo>
                  <a:close/>
                </a:path>
              </a:pathLst>
            </a:custGeom>
            <a:solidFill>
              <a:srgbClr val="EEEEEE"/>
            </a:solidFill>
          </p:spPr>
        </p:sp>
        <p:sp>
          <p:nvSpPr>
            <p:cNvPr name="Freeform 20" id="20"/>
            <p:cNvSpPr/>
            <p:nvPr/>
          </p:nvSpPr>
          <p:spPr>
            <a:xfrm flipH="false" flipV="false" rot="0">
              <a:off x="0" y="0"/>
              <a:ext cx="4417568" cy="8242427"/>
            </a:xfrm>
            <a:custGeom>
              <a:avLst/>
              <a:gdLst/>
              <a:ahLst/>
              <a:cxnLst/>
              <a:rect r="r" b="b" t="t" l="l"/>
              <a:pathLst>
                <a:path h="8242427" w="4417568">
                  <a:moveTo>
                    <a:pt x="101600" y="0"/>
                  </a:moveTo>
                  <a:lnTo>
                    <a:pt x="4315968" y="0"/>
                  </a:lnTo>
                  <a:cubicBezTo>
                    <a:pt x="4372102" y="0"/>
                    <a:pt x="4417568" y="45466"/>
                    <a:pt x="4417568" y="101600"/>
                  </a:cubicBezTo>
                  <a:lnTo>
                    <a:pt x="4417568" y="8140827"/>
                  </a:lnTo>
                  <a:cubicBezTo>
                    <a:pt x="4417568" y="8196961"/>
                    <a:pt x="4372102" y="8242427"/>
                    <a:pt x="4315968" y="8242427"/>
                  </a:cubicBezTo>
                  <a:lnTo>
                    <a:pt x="101600" y="8242427"/>
                  </a:lnTo>
                  <a:cubicBezTo>
                    <a:pt x="45466" y="8242427"/>
                    <a:pt x="0" y="8196961"/>
                    <a:pt x="0" y="8140827"/>
                  </a:cubicBezTo>
                  <a:lnTo>
                    <a:pt x="0" y="101600"/>
                  </a:lnTo>
                  <a:cubicBezTo>
                    <a:pt x="0" y="45466"/>
                    <a:pt x="45466" y="0"/>
                    <a:pt x="101600" y="0"/>
                  </a:cubicBezTo>
                  <a:moveTo>
                    <a:pt x="101600" y="203200"/>
                  </a:moveTo>
                  <a:lnTo>
                    <a:pt x="101600" y="101600"/>
                  </a:lnTo>
                  <a:lnTo>
                    <a:pt x="203200" y="101600"/>
                  </a:lnTo>
                  <a:lnTo>
                    <a:pt x="203200" y="8140827"/>
                  </a:lnTo>
                  <a:lnTo>
                    <a:pt x="101600" y="8140827"/>
                  </a:lnTo>
                  <a:lnTo>
                    <a:pt x="101600" y="8039227"/>
                  </a:lnTo>
                  <a:lnTo>
                    <a:pt x="4315968" y="8039227"/>
                  </a:lnTo>
                  <a:lnTo>
                    <a:pt x="4315968" y="8140827"/>
                  </a:lnTo>
                  <a:lnTo>
                    <a:pt x="4214368" y="8140827"/>
                  </a:lnTo>
                  <a:lnTo>
                    <a:pt x="4214368" y="101600"/>
                  </a:lnTo>
                  <a:lnTo>
                    <a:pt x="4315968" y="101600"/>
                  </a:lnTo>
                  <a:lnTo>
                    <a:pt x="4315968" y="203200"/>
                  </a:lnTo>
                  <a:lnTo>
                    <a:pt x="101600" y="203200"/>
                  </a:lnTo>
                  <a:close/>
                </a:path>
              </a:pathLst>
            </a:custGeom>
            <a:solidFill>
              <a:srgbClr val="595959"/>
            </a:solidFill>
          </p:spPr>
        </p:sp>
        <p:sp>
          <p:nvSpPr>
            <p:cNvPr name="TextBox 21" id="21"/>
            <p:cNvSpPr txBox="true"/>
            <p:nvPr/>
          </p:nvSpPr>
          <p:spPr>
            <a:xfrm>
              <a:off x="0" y="-47625"/>
              <a:ext cx="4417600" cy="8290025"/>
            </a:xfrm>
            <a:prstGeom prst="rect">
              <a:avLst/>
            </a:prstGeom>
          </p:spPr>
          <p:txBody>
            <a:bodyPr anchor="ctr" rtlCol="false" tIns="50800" lIns="50800" bIns="50800" rIns="50800"/>
            <a:lstStyle/>
            <a:p>
              <a:pPr algn="l">
                <a:lnSpc>
                  <a:spcPts val="2640"/>
                </a:lnSpc>
              </a:pPr>
            </a:p>
            <a:p>
              <a:pPr algn="l">
                <a:lnSpc>
                  <a:spcPts val="2640"/>
                </a:lnSpc>
              </a:pPr>
            </a:p>
            <a:p>
              <a:pPr algn="l">
                <a:lnSpc>
                  <a:spcPts val="2640"/>
                </a:lnSpc>
              </a:pPr>
            </a:p>
            <a:p>
              <a:pPr algn="l">
                <a:lnSpc>
                  <a:spcPts val="2640"/>
                </a:lnSpc>
              </a:pPr>
            </a:p>
            <a:p>
              <a:pPr algn="l">
                <a:lnSpc>
                  <a:spcPts val="2640"/>
                </a:lnSpc>
              </a:pP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While in the bathroom, students will behave appropriately. </a:t>
              </a: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Students will be respectful of each others privacy. </a:t>
              </a: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Students will always wash their hands before leaving the bathroom. </a:t>
              </a:r>
            </a:p>
            <a:p>
              <a:pPr algn="l">
                <a:lnSpc>
                  <a:spcPts val="2640"/>
                </a:lnSpc>
              </a:pPr>
              <a:r>
                <a:rPr lang="en-US" sz="2200">
                  <a:solidFill>
                    <a:srgbClr val="000000"/>
                  </a:solidFill>
                  <a:latin typeface="Arial"/>
                  <a:ea typeface="Arial"/>
                  <a:cs typeface="Arial"/>
                  <a:sym typeface="Arial"/>
                </a:rPr>
                <a:t> </a:t>
              </a:r>
            </a:p>
            <a:p>
              <a:pPr algn="l">
                <a:lnSpc>
                  <a:spcPts val="2640"/>
                </a:lnSpc>
              </a:pPr>
            </a:p>
            <a:p>
              <a:pPr algn="l">
                <a:lnSpc>
                  <a:spcPts val="2640"/>
                </a:lnSpc>
              </a:pPr>
            </a:p>
            <a:p>
              <a:pPr algn="l">
                <a:lnSpc>
                  <a:spcPts val="2640"/>
                </a:lnSpc>
              </a:pPr>
            </a:p>
            <a:p>
              <a:pPr algn="l">
                <a:lnSpc>
                  <a:spcPts val="2640"/>
                </a:lnSpc>
              </a:pPr>
            </a:p>
          </p:txBody>
        </p:sp>
      </p:grpSp>
      <p:grpSp>
        <p:nvGrpSpPr>
          <p:cNvPr name="Group 22" id="22"/>
          <p:cNvGrpSpPr/>
          <p:nvPr/>
        </p:nvGrpSpPr>
        <p:grpSpPr>
          <a:xfrm rot="0">
            <a:off x="13392500" y="2529100"/>
            <a:ext cx="3313200" cy="6181800"/>
            <a:chOff x="0" y="0"/>
            <a:chExt cx="4417600" cy="8242400"/>
          </a:xfrm>
        </p:grpSpPr>
        <p:sp>
          <p:nvSpPr>
            <p:cNvPr name="Freeform 23" id="23"/>
            <p:cNvSpPr/>
            <p:nvPr/>
          </p:nvSpPr>
          <p:spPr>
            <a:xfrm flipH="false" flipV="false" rot="0">
              <a:off x="101600" y="101600"/>
              <a:ext cx="4214368" cy="8039227"/>
            </a:xfrm>
            <a:custGeom>
              <a:avLst/>
              <a:gdLst/>
              <a:ahLst/>
              <a:cxnLst/>
              <a:rect r="r" b="b" t="t" l="l"/>
              <a:pathLst>
                <a:path h="8039227" w="4214368">
                  <a:moveTo>
                    <a:pt x="0" y="0"/>
                  </a:moveTo>
                  <a:lnTo>
                    <a:pt x="4214368" y="0"/>
                  </a:lnTo>
                  <a:lnTo>
                    <a:pt x="4214368" y="8039227"/>
                  </a:lnTo>
                  <a:lnTo>
                    <a:pt x="0" y="8039227"/>
                  </a:lnTo>
                  <a:close/>
                </a:path>
              </a:pathLst>
            </a:custGeom>
            <a:solidFill>
              <a:srgbClr val="EEEEEE"/>
            </a:solidFill>
          </p:spPr>
        </p:sp>
        <p:sp>
          <p:nvSpPr>
            <p:cNvPr name="Freeform 24" id="24"/>
            <p:cNvSpPr/>
            <p:nvPr/>
          </p:nvSpPr>
          <p:spPr>
            <a:xfrm flipH="false" flipV="false" rot="0">
              <a:off x="0" y="0"/>
              <a:ext cx="4417568" cy="8242427"/>
            </a:xfrm>
            <a:custGeom>
              <a:avLst/>
              <a:gdLst/>
              <a:ahLst/>
              <a:cxnLst/>
              <a:rect r="r" b="b" t="t" l="l"/>
              <a:pathLst>
                <a:path h="8242427" w="4417568">
                  <a:moveTo>
                    <a:pt x="101600" y="0"/>
                  </a:moveTo>
                  <a:lnTo>
                    <a:pt x="4315968" y="0"/>
                  </a:lnTo>
                  <a:cubicBezTo>
                    <a:pt x="4372102" y="0"/>
                    <a:pt x="4417568" y="45466"/>
                    <a:pt x="4417568" y="101600"/>
                  </a:cubicBezTo>
                  <a:lnTo>
                    <a:pt x="4417568" y="8140827"/>
                  </a:lnTo>
                  <a:cubicBezTo>
                    <a:pt x="4417568" y="8196961"/>
                    <a:pt x="4372102" y="8242427"/>
                    <a:pt x="4315968" y="8242427"/>
                  </a:cubicBezTo>
                  <a:lnTo>
                    <a:pt x="101600" y="8242427"/>
                  </a:lnTo>
                  <a:cubicBezTo>
                    <a:pt x="45466" y="8242427"/>
                    <a:pt x="0" y="8196961"/>
                    <a:pt x="0" y="8140827"/>
                  </a:cubicBezTo>
                  <a:lnTo>
                    <a:pt x="0" y="101600"/>
                  </a:lnTo>
                  <a:cubicBezTo>
                    <a:pt x="0" y="45466"/>
                    <a:pt x="45466" y="0"/>
                    <a:pt x="101600" y="0"/>
                  </a:cubicBezTo>
                  <a:moveTo>
                    <a:pt x="101600" y="203200"/>
                  </a:moveTo>
                  <a:lnTo>
                    <a:pt x="101600" y="101600"/>
                  </a:lnTo>
                  <a:lnTo>
                    <a:pt x="203200" y="101600"/>
                  </a:lnTo>
                  <a:lnTo>
                    <a:pt x="203200" y="8140827"/>
                  </a:lnTo>
                  <a:lnTo>
                    <a:pt x="101600" y="8140827"/>
                  </a:lnTo>
                  <a:lnTo>
                    <a:pt x="101600" y="8039227"/>
                  </a:lnTo>
                  <a:lnTo>
                    <a:pt x="4315968" y="8039227"/>
                  </a:lnTo>
                  <a:lnTo>
                    <a:pt x="4315968" y="8140827"/>
                  </a:lnTo>
                  <a:lnTo>
                    <a:pt x="4214368" y="8140827"/>
                  </a:lnTo>
                  <a:lnTo>
                    <a:pt x="4214368" y="101600"/>
                  </a:lnTo>
                  <a:lnTo>
                    <a:pt x="4315968" y="101600"/>
                  </a:lnTo>
                  <a:lnTo>
                    <a:pt x="4315968" y="203200"/>
                  </a:lnTo>
                  <a:lnTo>
                    <a:pt x="101600" y="203200"/>
                  </a:lnTo>
                  <a:close/>
                </a:path>
              </a:pathLst>
            </a:custGeom>
            <a:solidFill>
              <a:srgbClr val="595959"/>
            </a:solidFill>
          </p:spPr>
        </p:sp>
        <p:sp>
          <p:nvSpPr>
            <p:cNvPr name="TextBox 25" id="25"/>
            <p:cNvSpPr txBox="true"/>
            <p:nvPr/>
          </p:nvSpPr>
          <p:spPr>
            <a:xfrm>
              <a:off x="0" y="-47625"/>
              <a:ext cx="4417600" cy="8290025"/>
            </a:xfrm>
            <a:prstGeom prst="rect">
              <a:avLst/>
            </a:prstGeom>
          </p:spPr>
          <p:txBody>
            <a:bodyPr anchor="ctr" rtlCol="false" tIns="50800" lIns="50800" bIns="50800" rIns="50800"/>
            <a:lstStyle/>
            <a:p>
              <a:pPr algn="l">
                <a:lnSpc>
                  <a:spcPts val="2640"/>
                </a:lnSpc>
              </a:pPr>
            </a:p>
            <a:p>
              <a:pPr algn="l">
                <a:lnSpc>
                  <a:spcPts val="2640"/>
                </a:lnSpc>
              </a:pPr>
            </a:p>
            <a:p>
              <a:pPr algn="l">
                <a:lnSpc>
                  <a:spcPts val="2640"/>
                </a:lnSpc>
              </a:pPr>
            </a:p>
            <a:p>
              <a:pPr algn="l">
                <a:lnSpc>
                  <a:spcPts val="2640"/>
                </a:lnSpc>
              </a:pPr>
            </a:p>
            <a:p>
              <a:pPr algn="l">
                <a:lnSpc>
                  <a:spcPts val="2640"/>
                </a:lnSpc>
              </a:pPr>
            </a:p>
            <a:p>
              <a:pPr algn="l">
                <a:lnSpc>
                  <a:spcPts val="2640"/>
                </a:lnSpc>
              </a:pP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While in the lunchroom, students will be respectful of others and their food. </a:t>
              </a:r>
            </a:p>
            <a:p>
              <a:pPr algn="l">
                <a:lnSpc>
                  <a:spcPts val="2640"/>
                </a:lnSpc>
              </a:pPr>
            </a:p>
            <a:p>
              <a:pPr algn="l">
                <a:lnSpc>
                  <a:spcPts val="2640"/>
                </a:lnSpc>
              </a:pPr>
              <a:r>
                <a:rPr lang="en-US" b="true" sz="2200">
                  <a:solidFill>
                    <a:srgbClr val="000000"/>
                  </a:solidFill>
                  <a:latin typeface="Arial Bold"/>
                  <a:ea typeface="Arial Bold"/>
                  <a:cs typeface="Arial Bold"/>
                  <a:sym typeface="Arial Bold"/>
                </a:rPr>
                <a:t>If a student makes a mess or has an accident, the student will clean up their mess or ask a teacher on lunch duty for assistance cleaning up the mess. </a:t>
              </a:r>
            </a:p>
            <a:p>
              <a:pPr algn="l">
                <a:lnSpc>
                  <a:spcPts val="2640"/>
                </a:lnSpc>
              </a:pPr>
              <a:r>
                <a:rPr lang="en-US" sz="2200">
                  <a:solidFill>
                    <a:srgbClr val="000000"/>
                  </a:solidFill>
                  <a:latin typeface="Arial"/>
                  <a:ea typeface="Arial"/>
                  <a:cs typeface="Arial"/>
                  <a:sym typeface="Arial"/>
                </a:rPr>
                <a:t> </a:t>
              </a:r>
            </a:p>
            <a:p>
              <a:pPr algn="l">
                <a:lnSpc>
                  <a:spcPts val="2640"/>
                </a:lnSpc>
              </a:pPr>
            </a:p>
            <a:p>
              <a:pPr algn="l">
                <a:lnSpc>
                  <a:spcPts val="2640"/>
                </a:lnSpc>
              </a:pPr>
            </a:p>
            <a:p>
              <a:pPr algn="l">
                <a:lnSpc>
                  <a:spcPts val="2640"/>
                </a:lnSpc>
              </a:pPr>
            </a:p>
            <a:p>
              <a:pPr algn="l">
                <a:lnSpc>
                  <a:spcPts val="2640"/>
                </a:lnSpc>
              </a:pPr>
            </a:p>
          </p:txBody>
        </p:sp>
      </p:grpSp>
      <p:grpSp>
        <p:nvGrpSpPr>
          <p:cNvPr name="Group 26" id="26"/>
          <p:cNvGrpSpPr/>
          <p:nvPr/>
        </p:nvGrpSpPr>
        <p:grpSpPr>
          <a:xfrm rot="0">
            <a:off x="5550100" y="2686050"/>
            <a:ext cx="2764800" cy="738600"/>
            <a:chOff x="0" y="0"/>
            <a:chExt cx="3686400" cy="984800"/>
          </a:xfrm>
        </p:grpSpPr>
        <p:sp>
          <p:nvSpPr>
            <p:cNvPr name="Freeform 27" id="27"/>
            <p:cNvSpPr/>
            <p:nvPr/>
          </p:nvSpPr>
          <p:spPr>
            <a:xfrm flipH="false" flipV="false" rot="0">
              <a:off x="0" y="0"/>
              <a:ext cx="3686400" cy="984800"/>
            </a:xfrm>
            <a:custGeom>
              <a:avLst/>
              <a:gdLst/>
              <a:ahLst/>
              <a:cxnLst/>
              <a:rect r="r" b="b" t="t" l="l"/>
              <a:pathLst>
                <a:path h="984800" w="3686400">
                  <a:moveTo>
                    <a:pt x="0" y="0"/>
                  </a:moveTo>
                  <a:lnTo>
                    <a:pt x="3686400" y="0"/>
                  </a:lnTo>
                  <a:lnTo>
                    <a:pt x="3686400" y="984800"/>
                  </a:lnTo>
                  <a:lnTo>
                    <a:pt x="0" y="984800"/>
                  </a:lnTo>
                  <a:close/>
                </a:path>
              </a:pathLst>
            </a:custGeom>
            <a:solidFill>
              <a:srgbClr val="000000">
                <a:alpha val="0"/>
              </a:srgbClr>
            </a:solidFill>
          </p:spPr>
        </p:sp>
        <p:sp>
          <p:nvSpPr>
            <p:cNvPr name="TextBox 28" id="28"/>
            <p:cNvSpPr txBox="true"/>
            <p:nvPr/>
          </p:nvSpPr>
          <p:spPr>
            <a:xfrm>
              <a:off x="0" y="-47625"/>
              <a:ext cx="3686400" cy="1032425"/>
            </a:xfrm>
            <a:prstGeom prst="rect">
              <a:avLst/>
            </a:prstGeom>
          </p:spPr>
          <p:txBody>
            <a:bodyPr anchor="t" rtlCol="false" tIns="0" lIns="0" bIns="0" rIns="0"/>
            <a:lstStyle/>
            <a:p>
              <a:pPr algn="ctr">
                <a:lnSpc>
                  <a:spcPts val="2879"/>
                </a:lnSpc>
              </a:pPr>
              <a:r>
                <a:rPr lang="en-US" sz="2400">
                  <a:solidFill>
                    <a:srgbClr val="000000"/>
                  </a:solidFill>
                  <a:latin typeface="Arial"/>
                  <a:ea typeface="Arial"/>
                  <a:cs typeface="Arial"/>
                  <a:sym typeface="Arial"/>
                </a:rPr>
                <a:t>Hallway</a:t>
              </a:r>
            </a:p>
          </p:txBody>
        </p:sp>
      </p:grpSp>
      <p:grpSp>
        <p:nvGrpSpPr>
          <p:cNvPr name="Group 29" id="29"/>
          <p:cNvGrpSpPr/>
          <p:nvPr/>
        </p:nvGrpSpPr>
        <p:grpSpPr>
          <a:xfrm rot="0">
            <a:off x="13666700" y="2686050"/>
            <a:ext cx="2764800" cy="738600"/>
            <a:chOff x="0" y="0"/>
            <a:chExt cx="3686400" cy="984800"/>
          </a:xfrm>
        </p:grpSpPr>
        <p:sp>
          <p:nvSpPr>
            <p:cNvPr name="Freeform 30" id="30"/>
            <p:cNvSpPr/>
            <p:nvPr/>
          </p:nvSpPr>
          <p:spPr>
            <a:xfrm flipH="false" flipV="false" rot="0">
              <a:off x="0" y="0"/>
              <a:ext cx="3686400" cy="984800"/>
            </a:xfrm>
            <a:custGeom>
              <a:avLst/>
              <a:gdLst/>
              <a:ahLst/>
              <a:cxnLst/>
              <a:rect r="r" b="b" t="t" l="l"/>
              <a:pathLst>
                <a:path h="984800" w="3686400">
                  <a:moveTo>
                    <a:pt x="0" y="0"/>
                  </a:moveTo>
                  <a:lnTo>
                    <a:pt x="3686400" y="0"/>
                  </a:lnTo>
                  <a:lnTo>
                    <a:pt x="3686400" y="984800"/>
                  </a:lnTo>
                  <a:lnTo>
                    <a:pt x="0" y="984800"/>
                  </a:lnTo>
                  <a:close/>
                </a:path>
              </a:pathLst>
            </a:custGeom>
            <a:solidFill>
              <a:srgbClr val="000000">
                <a:alpha val="0"/>
              </a:srgbClr>
            </a:solidFill>
          </p:spPr>
        </p:sp>
        <p:sp>
          <p:nvSpPr>
            <p:cNvPr name="TextBox 31" id="31"/>
            <p:cNvSpPr txBox="true"/>
            <p:nvPr/>
          </p:nvSpPr>
          <p:spPr>
            <a:xfrm>
              <a:off x="0" y="-47625"/>
              <a:ext cx="3686400" cy="1032425"/>
            </a:xfrm>
            <a:prstGeom prst="rect">
              <a:avLst/>
            </a:prstGeom>
          </p:spPr>
          <p:txBody>
            <a:bodyPr anchor="t" rtlCol="false" tIns="0" lIns="0" bIns="0" rIns="0"/>
            <a:lstStyle/>
            <a:p>
              <a:pPr algn="ctr">
                <a:lnSpc>
                  <a:spcPts val="2879"/>
                </a:lnSpc>
              </a:pPr>
              <a:r>
                <a:rPr lang="en-US" sz="2400">
                  <a:solidFill>
                    <a:srgbClr val="000000"/>
                  </a:solidFill>
                  <a:latin typeface="Arial"/>
                  <a:ea typeface="Arial"/>
                  <a:cs typeface="Arial"/>
                  <a:sym typeface="Arial"/>
                </a:rPr>
                <a:t>Lunchroom</a:t>
              </a:r>
            </a:p>
          </p:txBody>
        </p:sp>
      </p:grpSp>
      <p:grpSp>
        <p:nvGrpSpPr>
          <p:cNvPr name="Group 32" id="32"/>
          <p:cNvGrpSpPr/>
          <p:nvPr/>
        </p:nvGrpSpPr>
        <p:grpSpPr>
          <a:xfrm rot="0">
            <a:off x="9608400" y="2686050"/>
            <a:ext cx="2764800" cy="738600"/>
            <a:chOff x="0" y="0"/>
            <a:chExt cx="3686400" cy="984800"/>
          </a:xfrm>
        </p:grpSpPr>
        <p:sp>
          <p:nvSpPr>
            <p:cNvPr name="Freeform 33" id="33"/>
            <p:cNvSpPr/>
            <p:nvPr/>
          </p:nvSpPr>
          <p:spPr>
            <a:xfrm flipH="false" flipV="false" rot="0">
              <a:off x="0" y="0"/>
              <a:ext cx="3686400" cy="984800"/>
            </a:xfrm>
            <a:custGeom>
              <a:avLst/>
              <a:gdLst/>
              <a:ahLst/>
              <a:cxnLst/>
              <a:rect r="r" b="b" t="t" l="l"/>
              <a:pathLst>
                <a:path h="984800" w="3686400">
                  <a:moveTo>
                    <a:pt x="0" y="0"/>
                  </a:moveTo>
                  <a:lnTo>
                    <a:pt x="3686400" y="0"/>
                  </a:lnTo>
                  <a:lnTo>
                    <a:pt x="3686400" y="984800"/>
                  </a:lnTo>
                  <a:lnTo>
                    <a:pt x="0" y="984800"/>
                  </a:lnTo>
                  <a:close/>
                </a:path>
              </a:pathLst>
            </a:custGeom>
            <a:solidFill>
              <a:srgbClr val="000000">
                <a:alpha val="0"/>
              </a:srgbClr>
            </a:solidFill>
          </p:spPr>
        </p:sp>
        <p:sp>
          <p:nvSpPr>
            <p:cNvPr name="TextBox 34" id="34"/>
            <p:cNvSpPr txBox="true"/>
            <p:nvPr/>
          </p:nvSpPr>
          <p:spPr>
            <a:xfrm>
              <a:off x="0" y="-47625"/>
              <a:ext cx="3686400" cy="1032425"/>
            </a:xfrm>
            <a:prstGeom prst="rect">
              <a:avLst/>
            </a:prstGeom>
          </p:spPr>
          <p:txBody>
            <a:bodyPr anchor="t" rtlCol="false" tIns="0" lIns="0" bIns="0" rIns="0"/>
            <a:lstStyle/>
            <a:p>
              <a:pPr algn="ctr">
                <a:lnSpc>
                  <a:spcPts val="2879"/>
                </a:lnSpc>
              </a:pPr>
              <a:r>
                <a:rPr lang="en-US" sz="2400">
                  <a:solidFill>
                    <a:srgbClr val="000000"/>
                  </a:solidFill>
                  <a:latin typeface="Arial"/>
                  <a:ea typeface="Arial"/>
                  <a:cs typeface="Arial"/>
                  <a:sym typeface="Arial"/>
                </a:rPr>
                <a:t>Bathroom</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9814680" cy="10287000"/>
          </a:xfrm>
          <a:custGeom>
            <a:avLst/>
            <a:gdLst/>
            <a:ahLst/>
            <a:cxnLst/>
            <a:rect r="r" b="b" t="t" l="l"/>
            <a:pathLst>
              <a:path h="10287000" w="19814680">
                <a:moveTo>
                  <a:pt x="0" y="0"/>
                </a:moveTo>
                <a:lnTo>
                  <a:pt x="19814680" y="0"/>
                </a:lnTo>
                <a:lnTo>
                  <a:pt x="19814680" y="10287000"/>
                </a:lnTo>
                <a:lnTo>
                  <a:pt x="0" y="10287000"/>
                </a:lnTo>
                <a:lnTo>
                  <a:pt x="0" y="0"/>
                </a:lnTo>
                <a:close/>
              </a:path>
            </a:pathLst>
          </a:custGeom>
          <a:blipFill>
            <a:blip r:embed="rId3"/>
            <a:stretch>
              <a:fillRect l="0" t="0" r="-869" b="-9289"/>
            </a:stretch>
          </a:blipFill>
        </p:spPr>
      </p:sp>
      <p:grpSp>
        <p:nvGrpSpPr>
          <p:cNvPr name="Group 3" id="3"/>
          <p:cNvGrpSpPr/>
          <p:nvPr/>
        </p:nvGrpSpPr>
        <p:grpSpPr>
          <a:xfrm rot="0">
            <a:off x="201600" y="167000"/>
            <a:ext cx="4871400" cy="1015800"/>
            <a:chOff x="0" y="0"/>
            <a:chExt cx="6495200" cy="1354400"/>
          </a:xfrm>
        </p:grpSpPr>
        <p:sp>
          <p:nvSpPr>
            <p:cNvPr name="Freeform 4" id="4"/>
            <p:cNvSpPr/>
            <p:nvPr/>
          </p:nvSpPr>
          <p:spPr>
            <a:xfrm flipH="false" flipV="false" rot="0">
              <a:off x="0" y="0"/>
              <a:ext cx="6495161" cy="1354455"/>
            </a:xfrm>
            <a:custGeom>
              <a:avLst/>
              <a:gdLst/>
              <a:ahLst/>
              <a:cxnLst/>
              <a:rect r="r" b="b" t="t" l="l"/>
              <a:pathLst>
                <a:path h="1354455" w="6495161">
                  <a:moveTo>
                    <a:pt x="0" y="0"/>
                  </a:moveTo>
                  <a:lnTo>
                    <a:pt x="6495161" y="0"/>
                  </a:lnTo>
                  <a:lnTo>
                    <a:pt x="6495161" y="1354455"/>
                  </a:lnTo>
                  <a:lnTo>
                    <a:pt x="0" y="1354455"/>
                  </a:lnTo>
                  <a:close/>
                </a:path>
              </a:pathLst>
            </a:custGeom>
            <a:solidFill>
              <a:srgbClr val="9E9E9E"/>
            </a:solidFill>
          </p:spPr>
        </p:sp>
        <p:sp>
          <p:nvSpPr>
            <p:cNvPr name="TextBox 5" id="5"/>
            <p:cNvSpPr txBox="true"/>
            <p:nvPr/>
          </p:nvSpPr>
          <p:spPr>
            <a:xfrm>
              <a:off x="0" y="152400"/>
              <a:ext cx="6495200" cy="1202000"/>
            </a:xfrm>
            <a:prstGeom prst="rect">
              <a:avLst/>
            </a:prstGeom>
          </p:spPr>
          <p:txBody>
            <a:bodyPr anchor="t" rtlCol="false" tIns="50800" lIns="50800" bIns="50800" rIns="50800"/>
            <a:lstStyle/>
            <a:p>
              <a:pPr algn="l">
                <a:lnSpc>
                  <a:spcPts val="1679"/>
                </a:lnSpc>
              </a:pPr>
            </a:p>
            <a:p>
              <a:pPr algn="l">
                <a:lnSpc>
                  <a:spcPts val="1679"/>
                </a:lnSpc>
              </a:pPr>
            </a:p>
            <a:p>
              <a:pPr algn="l">
                <a:lnSpc>
                  <a:spcPts val="1679"/>
                </a:lnSpc>
              </a:pPr>
              <a:r>
                <a:rPr lang="en-US" b="true" sz="2799">
                  <a:solidFill>
                    <a:srgbClr val="000000"/>
                  </a:solidFill>
                  <a:latin typeface="Georgia Pro Bold"/>
                  <a:ea typeface="Georgia Pro Bold"/>
                  <a:cs typeface="Georgia Pro Bold"/>
                  <a:sym typeface="Georgia Pro Bold"/>
                </a:rPr>
                <a:t>Establish Rapport</a:t>
              </a:r>
            </a:p>
          </p:txBody>
        </p:sp>
      </p:grpSp>
      <p:sp>
        <p:nvSpPr>
          <p:cNvPr name="Freeform 6" id="6">
            <a:hlinkClick r:id="rId5" action="ppaction://hlinksldjump"/>
          </p:cNvPr>
          <p:cNvSpPr/>
          <p:nvPr/>
        </p:nvSpPr>
        <p:spPr>
          <a:xfrm flipH="false" flipV="false" rot="0">
            <a:off x="398898" y="916860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7" id="7"/>
          <p:cNvGrpSpPr/>
          <p:nvPr/>
        </p:nvGrpSpPr>
        <p:grpSpPr>
          <a:xfrm rot="0">
            <a:off x="201600" y="1621200"/>
            <a:ext cx="17404800" cy="7431600"/>
            <a:chOff x="0" y="0"/>
            <a:chExt cx="23206400" cy="9908800"/>
          </a:xfrm>
        </p:grpSpPr>
        <p:sp>
          <p:nvSpPr>
            <p:cNvPr name="Freeform 8" id="8"/>
            <p:cNvSpPr/>
            <p:nvPr/>
          </p:nvSpPr>
          <p:spPr>
            <a:xfrm flipH="false" flipV="false" rot="0">
              <a:off x="0" y="0"/>
              <a:ext cx="23206456" cy="9908794"/>
            </a:xfrm>
            <a:custGeom>
              <a:avLst/>
              <a:gdLst/>
              <a:ahLst/>
              <a:cxnLst/>
              <a:rect r="r" b="b" t="t" l="l"/>
              <a:pathLst>
                <a:path h="9908794" w="23206456">
                  <a:moveTo>
                    <a:pt x="0" y="0"/>
                  </a:moveTo>
                  <a:lnTo>
                    <a:pt x="23206456" y="0"/>
                  </a:lnTo>
                  <a:lnTo>
                    <a:pt x="23206456" y="9908794"/>
                  </a:lnTo>
                  <a:lnTo>
                    <a:pt x="0" y="9908794"/>
                  </a:lnTo>
                  <a:close/>
                </a:path>
              </a:pathLst>
            </a:custGeom>
            <a:solidFill>
              <a:srgbClr val="9E9E9E"/>
            </a:solidFill>
          </p:spPr>
        </p:sp>
        <p:sp>
          <p:nvSpPr>
            <p:cNvPr name="TextBox 9" id="9"/>
            <p:cNvSpPr txBox="true"/>
            <p:nvPr/>
          </p:nvSpPr>
          <p:spPr>
            <a:xfrm>
              <a:off x="0" y="85725"/>
              <a:ext cx="23206400" cy="9823075"/>
            </a:xfrm>
            <a:prstGeom prst="rect">
              <a:avLst/>
            </a:prstGeom>
          </p:spPr>
          <p:txBody>
            <a:bodyPr anchor="t" rtlCol="false" tIns="50800" lIns="50800" bIns="50800" rIns="50800"/>
            <a:lstStyle/>
            <a:p>
              <a:pPr algn="l">
                <a:lnSpc>
                  <a:spcPts val="1439"/>
                </a:lnSpc>
              </a:pPr>
              <a:r>
                <a:rPr lang="en-US" sz="2400" i="true">
                  <a:solidFill>
                    <a:srgbClr val="000000"/>
                  </a:solidFill>
                  <a:latin typeface="Arial Italics"/>
                  <a:ea typeface="Arial Italics"/>
                  <a:cs typeface="Arial Italics"/>
                  <a:sym typeface="Arial Italics"/>
                </a:rPr>
                <a:t>Establish good rapport with your students is one of the most important things you can do as a teacher. </a:t>
              </a:r>
            </a:p>
            <a:p>
              <a:pPr algn="l" marL="848360" indent="-424180" lvl="1">
                <a:lnSpc>
                  <a:spcPts val="3036"/>
                </a:lnSpc>
                <a:buAutoNum type="arabicPeriod" startAt="1"/>
              </a:pPr>
              <a:r>
                <a:rPr lang="en-US" sz="2200" i="true">
                  <a:solidFill>
                    <a:srgbClr val="000000"/>
                  </a:solidFill>
                  <a:latin typeface="Arial Italics"/>
                  <a:ea typeface="Arial Italics"/>
                  <a:cs typeface="Arial Italics"/>
                  <a:sym typeface="Arial Italics"/>
                </a:rPr>
                <a:t>Rapport and establishing good rapport means that you have a positive relationship with your students. Often this means that you’ve established a safe and comfortable environment in the classroom for your students and shown students that they can trust you. </a:t>
              </a:r>
            </a:p>
            <a:p>
              <a:pPr algn="l" marL="848360" indent="-424180" lvl="1">
                <a:lnSpc>
                  <a:spcPts val="3036"/>
                </a:lnSpc>
                <a:buAutoNum type="arabicPeriod" startAt="1"/>
              </a:pPr>
              <a:r>
                <a:rPr lang="en-US" sz="2200" i="true">
                  <a:solidFill>
                    <a:srgbClr val="000000"/>
                  </a:solidFill>
                  <a:latin typeface="Arial Italics"/>
                  <a:ea typeface="Arial Italics"/>
                  <a:cs typeface="Arial Italics"/>
                  <a:sym typeface="Arial Italics"/>
                </a:rPr>
                <a:t>Tool 1 is about connecting and building rapport with student individually. There are many ways to do this. You can follow up and speak with students about the things they do over the weekend, sports they play or hobbies they may have. Greeting them and welcoming they each day is also a good way to build rapport and also falls under Tool 1. Connecting with students individually from their classmates reminds them that you care and can help them feel comfortable so in the event they need to speak with someone about something important or delicate, they’ll feel safe speaking with. </a:t>
              </a:r>
            </a:p>
            <a:p>
              <a:pPr algn="l" marL="848360" indent="-424180" lvl="1">
                <a:lnSpc>
                  <a:spcPts val="3036"/>
                </a:lnSpc>
                <a:buAutoNum type="arabicPeriod" startAt="1"/>
              </a:pPr>
              <a:r>
                <a:rPr lang="en-US" sz="2200" i="true">
                  <a:solidFill>
                    <a:srgbClr val="000000"/>
                  </a:solidFill>
                  <a:latin typeface="Arial Italics"/>
                  <a:ea typeface="Arial Italics"/>
                  <a:cs typeface="Arial Italics"/>
                  <a:sym typeface="Arial Italics"/>
                </a:rPr>
                <a:t>Tool 2 is about recognizing, praising and providing positive reinforcements to students for good behavior in class. When you recognize students for good behavior, participating or doing well, it encourages them to continue doing what they’re doing. This lets students know that you see them and you recognize them. This encourages them continue the good behavior and good participation. </a:t>
              </a:r>
            </a:p>
            <a:p>
              <a:pPr algn="l" marL="848360" indent="-424180" lvl="1">
                <a:lnSpc>
                  <a:spcPts val="3036"/>
                </a:lnSpc>
                <a:buAutoNum type="arabicPeriod" startAt="1"/>
              </a:pPr>
              <a:r>
                <a:rPr lang="en-US" sz="2200" i="true">
                  <a:solidFill>
                    <a:srgbClr val="000000"/>
                  </a:solidFill>
                  <a:latin typeface="Arial Italics"/>
                  <a:ea typeface="Arial Italics"/>
                  <a:cs typeface="Arial Italics"/>
                  <a:sym typeface="Arial Italics"/>
                </a:rPr>
                <a:t>Applying tools 1 and 2 is extraordinarily important with at-risk students. Building a positive relationship, providing positive reinforcements, and showing interest in their lives can make an incredible difference. Offering positive reinforcement for following the rules and good behavior can help to provide attention they may be seeking without them having to act out. Also, while it is important for all students to feel safe and comfortable, at-risk students may need additional support or presence from an adult figure, it can also be very helpful to know that there’s another adult who supports you and sees you. </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4E5F5">
                <a:alpha val="100000"/>
              </a:srgbClr>
            </a:gs>
            <a:gs pos="100000">
              <a:srgbClr val="6FA8DC">
                <a:alpha val="100000"/>
              </a:srgbClr>
            </a:gs>
          </a:gsLst>
          <a:lin ang="5400012"/>
        </a:gra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9814680" cy="10287000"/>
          </a:xfrm>
          <a:custGeom>
            <a:avLst/>
            <a:gdLst/>
            <a:ahLst/>
            <a:cxnLst/>
            <a:rect r="r" b="b" t="t" l="l"/>
            <a:pathLst>
              <a:path h="10287000" w="19814680">
                <a:moveTo>
                  <a:pt x="0" y="0"/>
                </a:moveTo>
                <a:lnTo>
                  <a:pt x="19814680" y="0"/>
                </a:lnTo>
                <a:lnTo>
                  <a:pt x="19814680" y="10287000"/>
                </a:lnTo>
                <a:lnTo>
                  <a:pt x="0" y="10287000"/>
                </a:lnTo>
                <a:lnTo>
                  <a:pt x="0" y="0"/>
                </a:lnTo>
                <a:close/>
              </a:path>
            </a:pathLst>
          </a:custGeom>
          <a:blipFill>
            <a:blip r:embed="rId3"/>
            <a:stretch>
              <a:fillRect l="0" t="0" r="-869" b="-9289"/>
            </a:stretch>
          </a:blipFill>
        </p:spPr>
      </p:sp>
      <p:grpSp>
        <p:nvGrpSpPr>
          <p:cNvPr name="Group 3" id="3"/>
          <p:cNvGrpSpPr/>
          <p:nvPr/>
        </p:nvGrpSpPr>
        <p:grpSpPr>
          <a:xfrm rot="0">
            <a:off x="0" y="246350"/>
            <a:ext cx="18288000" cy="1108200"/>
            <a:chOff x="0" y="0"/>
            <a:chExt cx="24384000" cy="1477600"/>
          </a:xfrm>
        </p:grpSpPr>
        <p:sp>
          <p:nvSpPr>
            <p:cNvPr name="Freeform 4" id="4"/>
            <p:cNvSpPr/>
            <p:nvPr/>
          </p:nvSpPr>
          <p:spPr>
            <a:xfrm flipH="false" flipV="false" rot="0">
              <a:off x="0" y="0"/>
              <a:ext cx="24384000" cy="1477645"/>
            </a:xfrm>
            <a:custGeom>
              <a:avLst/>
              <a:gdLst/>
              <a:ahLst/>
              <a:cxnLst/>
              <a:rect r="r" b="b" t="t" l="l"/>
              <a:pathLst>
                <a:path h="1477645" w="24384000">
                  <a:moveTo>
                    <a:pt x="0" y="0"/>
                  </a:moveTo>
                  <a:lnTo>
                    <a:pt x="24384000" y="0"/>
                  </a:lnTo>
                  <a:lnTo>
                    <a:pt x="24384000" y="1477645"/>
                  </a:lnTo>
                  <a:lnTo>
                    <a:pt x="0" y="1477645"/>
                  </a:lnTo>
                  <a:close/>
                </a:path>
              </a:pathLst>
            </a:custGeom>
            <a:solidFill>
              <a:srgbClr val="D9D9D9"/>
            </a:solidFill>
          </p:spPr>
        </p:sp>
        <p:sp>
          <p:nvSpPr>
            <p:cNvPr name="TextBox 5" id="5"/>
            <p:cNvSpPr txBox="true"/>
            <p:nvPr/>
          </p:nvSpPr>
          <p:spPr>
            <a:xfrm>
              <a:off x="0" y="-85725"/>
              <a:ext cx="24384000" cy="1563325"/>
            </a:xfrm>
            <a:prstGeom prst="rect">
              <a:avLst/>
            </a:prstGeom>
          </p:spPr>
          <p:txBody>
            <a:bodyPr anchor="t" rtlCol="false" tIns="50800" lIns="50800" bIns="50800" rIns="50800"/>
            <a:lstStyle/>
            <a:p>
              <a:pPr algn="l">
                <a:lnSpc>
                  <a:spcPts val="6623"/>
                </a:lnSpc>
              </a:pPr>
              <a:r>
                <a:rPr lang="en-US" b="true" sz="4800">
                  <a:solidFill>
                    <a:srgbClr val="000000"/>
                  </a:solidFill>
                  <a:latin typeface="Georgia Pro Bold"/>
                  <a:ea typeface="Georgia Pro Bold"/>
                  <a:cs typeface="Georgia Pro Bold"/>
                  <a:sym typeface="Georgia Pro Bold"/>
                </a:rPr>
                <a:t>Description</a:t>
              </a:r>
            </a:p>
          </p:txBody>
        </p:sp>
      </p:grpSp>
      <p:grpSp>
        <p:nvGrpSpPr>
          <p:cNvPr name="Group 6" id="6"/>
          <p:cNvGrpSpPr/>
          <p:nvPr/>
        </p:nvGrpSpPr>
        <p:grpSpPr>
          <a:xfrm rot="0">
            <a:off x="1869450" y="1649300"/>
            <a:ext cx="13846800" cy="7911600"/>
            <a:chOff x="0" y="0"/>
            <a:chExt cx="18462400" cy="10548800"/>
          </a:xfrm>
        </p:grpSpPr>
        <p:sp>
          <p:nvSpPr>
            <p:cNvPr name="Freeform 7" id="7"/>
            <p:cNvSpPr/>
            <p:nvPr/>
          </p:nvSpPr>
          <p:spPr>
            <a:xfrm flipH="false" flipV="false" rot="0">
              <a:off x="0" y="0"/>
              <a:ext cx="18462371" cy="10548747"/>
            </a:xfrm>
            <a:custGeom>
              <a:avLst/>
              <a:gdLst/>
              <a:ahLst/>
              <a:cxnLst/>
              <a:rect r="r" b="b" t="t" l="l"/>
              <a:pathLst>
                <a:path h="10548747" w="18462371">
                  <a:moveTo>
                    <a:pt x="0" y="0"/>
                  </a:moveTo>
                  <a:lnTo>
                    <a:pt x="18462371" y="0"/>
                  </a:lnTo>
                  <a:lnTo>
                    <a:pt x="18462371" y="10548747"/>
                  </a:lnTo>
                  <a:lnTo>
                    <a:pt x="0" y="10548747"/>
                  </a:lnTo>
                  <a:close/>
                </a:path>
              </a:pathLst>
            </a:custGeom>
            <a:solidFill>
              <a:srgbClr val="9E9E9E"/>
            </a:solidFill>
          </p:spPr>
        </p:sp>
        <p:sp>
          <p:nvSpPr>
            <p:cNvPr name="TextBox 8" id="8"/>
            <p:cNvSpPr txBox="true"/>
            <p:nvPr/>
          </p:nvSpPr>
          <p:spPr>
            <a:xfrm>
              <a:off x="0" y="-19050"/>
              <a:ext cx="18462400" cy="10567850"/>
            </a:xfrm>
            <a:prstGeom prst="rect">
              <a:avLst/>
            </a:prstGeom>
          </p:spPr>
          <p:txBody>
            <a:bodyPr anchor="t" rtlCol="false" tIns="50800" lIns="50800" bIns="50800" rIns="50800"/>
            <a:lstStyle/>
            <a:p>
              <a:pPr algn="l">
                <a:lnSpc>
                  <a:spcPts val="3600"/>
                </a:lnSpc>
              </a:pPr>
              <a:r>
                <a:rPr lang="en-US" b="true" sz="3000" i="true">
                  <a:solidFill>
                    <a:srgbClr val="000000"/>
                  </a:solidFill>
                  <a:latin typeface="Georgia Pro Bold Italics"/>
                  <a:ea typeface="Georgia Pro Bold Italics"/>
                  <a:cs typeface="Georgia Pro Bold Italics"/>
                  <a:sym typeface="Georgia Pro Bold Italics"/>
                </a:rPr>
                <a:t>This classroom management plan is for a 3rd grade class. As a 3rd grade teacher, and overall as an early childhood education teacher, I will often be tasked with teaching several or all content areas to students. </a:t>
              </a:r>
            </a:p>
            <a:p>
              <a:pPr algn="l">
                <a:lnSpc>
                  <a:spcPts val="3600"/>
                </a:lnSpc>
              </a:pPr>
              <a:r>
                <a:rPr lang="en-US" b="true" sz="3000" i="true">
                  <a:solidFill>
                    <a:srgbClr val="000000"/>
                  </a:solidFill>
                  <a:latin typeface="Georgia Pro Bold Italics"/>
                  <a:ea typeface="Georgia Pro Bold Italics"/>
                  <a:cs typeface="Georgia Pro Bold Italics"/>
                  <a:sym typeface="Georgia Pro Bold Italics"/>
                </a:rPr>
                <a:t>My classroom and our school are made up of a diverse student population. With many students of different races, students from different socioeconomic backgrounds, students with learning disabilities and students with different first languages and language capabilities. </a:t>
              </a:r>
            </a:p>
            <a:p>
              <a:pPr algn="l">
                <a:lnSpc>
                  <a:spcPts val="3600"/>
                </a:lnSpc>
              </a:pPr>
              <a:r>
                <a:rPr lang="en-US" b="true" sz="3000" i="true">
                  <a:solidFill>
                    <a:srgbClr val="000000"/>
                  </a:solidFill>
                  <a:latin typeface="Georgia Pro Bold Italics"/>
                  <a:ea typeface="Georgia Pro Bold Italics"/>
                  <a:cs typeface="Georgia Pro Bold Italics"/>
                  <a:sym typeface="Georgia Pro Bold Italics"/>
                </a:rPr>
                <a:t>Students will be seated in desk groups of three. During class students may be asked to work with their group members to complete formative assessments or review activities like Think-pair-shares or vocab quiz reviews. Students may also be asked to work individually on activities such as journal entries and summative assessments. </a:t>
              </a:r>
            </a:p>
          </p:txBody>
        </p:sp>
      </p:grpSp>
      <p:sp>
        <p:nvSpPr>
          <p:cNvPr name="Freeform 9" id="9">
            <a:hlinkClick r:id="rId5" action="ppaction://hlinksldjump"/>
          </p:cNvPr>
          <p:cNvSpPr/>
          <p:nvPr/>
        </p:nvSpPr>
        <p:spPr>
          <a:xfrm flipH="false" flipV="false" rot="0">
            <a:off x="398898" y="916860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97A7"/>
                  </a:solidFill>
                  <a:latin typeface="Arial Bold"/>
                  <a:ea typeface="Arial Bold"/>
                  <a:cs typeface="Arial Bold"/>
                  <a:sym typeface="Arial Bold"/>
                  <a:hlinkClick r:id="rId6" action="ppaction://hlinksldjump"/>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055752" y="-153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8" action="ppaction://hlinksldjump"/>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9" action="ppaction://hlinksldjump"/>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10" action="ppaction://hlinksldjump"/>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10" action="ppaction://hlinksldjump"/>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11"/>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12"/>
            <a:stretch>
              <a:fillRect l="0" t="-101118" r="-264132" b="-2979"/>
            </a:stretch>
          </a:blipFill>
        </p:spPr>
      </p:sp>
      <p:grpSp>
        <p:nvGrpSpPr>
          <p:cNvPr name="Group 38" id="38"/>
          <p:cNvGrpSpPr/>
          <p:nvPr/>
        </p:nvGrpSpPr>
        <p:grpSpPr>
          <a:xfrm rot="5400000">
            <a:off x="7660723" y="76898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0">
            <a:off x="6762259" y="9568767"/>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13" action="ppaction://hlinksldjump"/>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2165">
            <a:off x="10134788" y="941476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u="sng">
                  <a:solidFill>
                    <a:srgbClr val="0097A7"/>
                  </a:solidFill>
                  <a:latin typeface="Arial Bold"/>
                  <a:ea typeface="Arial Bold"/>
                  <a:cs typeface="Arial Bold"/>
                  <a:sym typeface="Arial Bold"/>
                  <a:hlinkClick r:id="rId14" action="ppaction://hlinksldjump"/>
                </a:rPr>
                <a:t>Student Cubbies</a:t>
              </a:r>
            </a:p>
          </p:txBody>
        </p:sp>
      </p:grpSp>
      <p:grpSp>
        <p:nvGrpSpPr>
          <p:cNvPr name="Group 59" id="59"/>
          <p:cNvGrpSpPr/>
          <p:nvPr/>
        </p:nvGrpSpPr>
        <p:grpSpPr>
          <a:xfrm rot="0">
            <a:off x="3086550" y="9414750"/>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u="sng">
                  <a:solidFill>
                    <a:srgbClr val="0097A7"/>
                  </a:solidFill>
                  <a:latin typeface="Arial Bold"/>
                  <a:ea typeface="Arial Bold"/>
                  <a:cs typeface="Arial Bold"/>
                  <a:sym typeface="Arial Bold"/>
                  <a:hlinkClick r:id="rId14" action="ppaction://hlinksldjump"/>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u="sng">
                  <a:solidFill>
                    <a:srgbClr val="0097A7"/>
                  </a:solidFill>
                  <a:latin typeface="Arial Bold"/>
                  <a:ea typeface="Arial Bold"/>
                  <a:cs typeface="Arial Bold"/>
                  <a:sym typeface="Arial Bold"/>
                  <a:hlinkClick r:id="rId15" action="ppaction://hlinksldjump"/>
                </a:rPr>
                <a:t>Student </a:t>
              </a:r>
            </a:p>
            <a:p>
              <a:pPr algn="ctr">
                <a:lnSpc>
                  <a:spcPts val="2640"/>
                </a:lnSpc>
              </a:pPr>
              <a:r>
                <a:rPr lang="en-US" b="true" sz="2200" u="sng">
                  <a:solidFill>
                    <a:srgbClr val="0097A7"/>
                  </a:solidFill>
                  <a:latin typeface="Arial Bold"/>
                  <a:ea typeface="Arial Bold"/>
                  <a:cs typeface="Arial Bold"/>
                  <a:sym typeface="Arial Bold"/>
                  <a:hlinkClick r:id="rId15" action="ppaction://hlinksldjump"/>
                </a:rPr>
                <a:t>Resource Center</a:t>
              </a:r>
            </a:p>
          </p:txBody>
        </p:sp>
      </p:grpSp>
      <p:grpSp>
        <p:nvGrpSpPr>
          <p:cNvPr name="Group 66" id="66"/>
          <p:cNvGrpSpPr/>
          <p:nvPr/>
        </p:nvGrpSpPr>
        <p:grpSpPr>
          <a:xfrm rot="0">
            <a:off x="11591926" y="2709420"/>
            <a:ext cx="2362200" cy="738600"/>
            <a:chOff x="0" y="0"/>
            <a:chExt cx="3149600" cy="984800"/>
          </a:xfrm>
        </p:grpSpPr>
        <p:sp>
          <p:nvSpPr>
            <p:cNvPr name="Freeform 67" id="67"/>
            <p:cNvSpPr/>
            <p:nvPr/>
          </p:nvSpPr>
          <p:spPr>
            <a:xfrm flipH="false" flipV="false" rot="0">
              <a:off x="0" y="0"/>
              <a:ext cx="3149600" cy="984800"/>
            </a:xfrm>
            <a:custGeom>
              <a:avLst/>
              <a:gdLst/>
              <a:ahLst/>
              <a:cxnLst/>
              <a:rect r="r" b="b" t="t" l="l"/>
              <a:pathLst>
                <a:path h="984800" w="3149600">
                  <a:moveTo>
                    <a:pt x="0" y="0"/>
                  </a:moveTo>
                  <a:lnTo>
                    <a:pt x="3149600" y="0"/>
                  </a:lnTo>
                  <a:lnTo>
                    <a:pt x="3149600" y="984800"/>
                  </a:lnTo>
                  <a:lnTo>
                    <a:pt x="0" y="984800"/>
                  </a:lnTo>
                  <a:close/>
                </a:path>
              </a:pathLst>
            </a:custGeom>
            <a:solidFill>
              <a:srgbClr val="000000">
                <a:alpha val="0"/>
              </a:srgbClr>
            </a:solidFill>
          </p:spPr>
        </p:sp>
        <p:sp>
          <p:nvSpPr>
            <p:cNvPr name="TextBox 68" id="68"/>
            <p:cNvSpPr txBox="true"/>
            <p:nvPr/>
          </p:nvSpPr>
          <p:spPr>
            <a:xfrm>
              <a:off x="0" y="-47625"/>
              <a:ext cx="3149600" cy="1032425"/>
            </a:xfrm>
            <a:prstGeom prst="rect">
              <a:avLst/>
            </a:prstGeom>
          </p:spPr>
          <p:txBody>
            <a:bodyPr anchor="t" rtlCol="false" tIns="0" lIns="0" bIns="0" rIns="0"/>
            <a:lstStyle/>
            <a:p>
              <a:pPr algn="l">
                <a:lnSpc>
                  <a:spcPts val="2879"/>
                </a:lnSpc>
              </a:pPr>
              <a:r>
                <a:rPr lang="en-US" sz="2400" u="sng">
                  <a:solidFill>
                    <a:srgbClr val="0097A7"/>
                  </a:solidFill>
                  <a:latin typeface="Arial"/>
                  <a:ea typeface="Arial"/>
                  <a:cs typeface="Arial"/>
                  <a:sym typeface="Arial"/>
                </a:rPr>
                <a:t>Student Desks</a:t>
              </a:r>
            </a:p>
          </p:txBody>
        </p:sp>
      </p:grpSp>
      <p:grpSp>
        <p:nvGrpSpPr>
          <p:cNvPr name="Group 69" id="69"/>
          <p:cNvGrpSpPr/>
          <p:nvPr/>
        </p:nvGrpSpPr>
        <p:grpSpPr>
          <a:xfrm rot="0">
            <a:off x="14619850" y="7767950"/>
            <a:ext cx="2179800" cy="677400"/>
            <a:chOff x="0" y="0"/>
            <a:chExt cx="2906400" cy="903200"/>
          </a:xfrm>
        </p:grpSpPr>
        <p:sp>
          <p:nvSpPr>
            <p:cNvPr name="Freeform 70" id="70"/>
            <p:cNvSpPr/>
            <p:nvPr/>
          </p:nvSpPr>
          <p:spPr>
            <a:xfrm flipH="false" flipV="false" rot="0">
              <a:off x="0" y="0"/>
              <a:ext cx="2906400" cy="903200"/>
            </a:xfrm>
            <a:custGeom>
              <a:avLst/>
              <a:gdLst/>
              <a:ahLst/>
              <a:cxnLst/>
              <a:rect r="r" b="b" t="t" l="l"/>
              <a:pathLst>
                <a:path h="903200" w="2906400">
                  <a:moveTo>
                    <a:pt x="0" y="0"/>
                  </a:moveTo>
                  <a:lnTo>
                    <a:pt x="2906400" y="0"/>
                  </a:lnTo>
                  <a:lnTo>
                    <a:pt x="2906400" y="903200"/>
                  </a:lnTo>
                  <a:lnTo>
                    <a:pt x="0" y="903200"/>
                  </a:lnTo>
                  <a:close/>
                </a:path>
              </a:pathLst>
            </a:custGeom>
            <a:solidFill>
              <a:srgbClr val="000000">
                <a:alpha val="0"/>
              </a:srgbClr>
            </a:solidFill>
          </p:spPr>
        </p:sp>
        <p:sp>
          <p:nvSpPr>
            <p:cNvPr name="TextBox 71" id="71"/>
            <p:cNvSpPr txBox="true"/>
            <p:nvPr/>
          </p:nvSpPr>
          <p:spPr>
            <a:xfrm>
              <a:off x="0" y="-47625"/>
              <a:ext cx="2906400" cy="950825"/>
            </a:xfrm>
            <a:prstGeom prst="rect">
              <a:avLst/>
            </a:prstGeom>
          </p:spPr>
          <p:txBody>
            <a:bodyPr anchor="t" rtlCol="false" tIns="0" lIns="0" bIns="0" rIns="0"/>
            <a:lstStyle/>
            <a:p>
              <a:pPr algn="ctr">
                <a:lnSpc>
                  <a:spcPts val="2400"/>
                </a:lnSpc>
              </a:pPr>
              <a:r>
                <a:rPr lang="en-US" sz="2000" u="sng">
                  <a:solidFill>
                    <a:srgbClr val="0097A7"/>
                  </a:solidFill>
                  <a:latin typeface="Arial"/>
                  <a:ea typeface="Arial"/>
                  <a:cs typeface="Arial"/>
                  <a:sym typeface="Arial"/>
                  <a:hlinkClick r:id="rId16" action="ppaction://hlinksldjump"/>
                </a:rPr>
                <a:t>Small Group</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0000"/>
                  </a:solidFill>
                  <a:latin typeface="Arial Bold"/>
                  <a:ea typeface="Arial Bold"/>
                  <a:cs typeface="Arial Bold"/>
                  <a:sym typeface="Arial Bold"/>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a:solidFill>
                    <a:srgbClr val="000000"/>
                  </a:solidFill>
                  <a:latin typeface="Arial Bold"/>
                  <a:ea typeface="Arial Bold"/>
                  <a:cs typeface="Arial Bold"/>
                  <a:sym typeface="Arial Bold"/>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7"/>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8"/>
            <a:stretch>
              <a:fillRect l="0" t="-101118" r="-264132" b="-2979"/>
            </a:stretch>
          </a:blipFill>
        </p:spPr>
      </p:sp>
      <p:grpSp>
        <p:nvGrpSpPr>
          <p:cNvPr name="Group 38" id="38"/>
          <p:cNvGrpSpPr/>
          <p:nvPr/>
        </p:nvGrpSpPr>
        <p:grpSpPr>
          <a:xfrm rot="-5400000">
            <a:off x="7660723" y="77206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10800000">
            <a:off x="6762376"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10800000">
            <a:off x="974815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59" id="59"/>
          <p:cNvGrpSpPr/>
          <p:nvPr/>
        </p:nvGrpSpPr>
        <p:grpSpPr>
          <a:xfrm rot="-10800000">
            <a:off x="282035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a:solidFill>
                    <a:srgbClr val="000000"/>
                  </a:solidFill>
                  <a:latin typeface="Arial Bold"/>
                  <a:ea typeface="Arial Bold"/>
                  <a:cs typeface="Arial Bold"/>
                  <a:sym typeface="Arial Bold"/>
                </a:rPr>
                <a:t>Student </a:t>
              </a:r>
            </a:p>
            <a:p>
              <a:pPr algn="ctr">
                <a:lnSpc>
                  <a:spcPts val="2640"/>
                </a:lnSpc>
              </a:pPr>
              <a:r>
                <a:rPr lang="en-US" b="true" sz="2200">
                  <a:solidFill>
                    <a:srgbClr val="000000"/>
                  </a:solidFill>
                  <a:latin typeface="Arial Bold"/>
                  <a:ea typeface="Arial Bold"/>
                  <a:cs typeface="Arial Bold"/>
                  <a:sym typeface="Arial Bold"/>
                </a:rPr>
                <a:t>Resource Center</a:t>
              </a:r>
            </a:p>
          </p:txBody>
        </p:sp>
      </p:grpSp>
      <p:grpSp>
        <p:nvGrpSpPr>
          <p:cNvPr name="Group 66" id="66"/>
          <p:cNvGrpSpPr/>
          <p:nvPr/>
        </p:nvGrpSpPr>
        <p:grpSpPr>
          <a:xfrm rot="-2299691">
            <a:off x="2876412" y="2143408"/>
            <a:ext cx="4819776" cy="2579366"/>
            <a:chOff x="0" y="0"/>
            <a:chExt cx="6426368" cy="3439155"/>
          </a:xfrm>
        </p:grpSpPr>
        <p:sp>
          <p:nvSpPr>
            <p:cNvPr name="Freeform 67" id="67"/>
            <p:cNvSpPr/>
            <p:nvPr/>
          </p:nvSpPr>
          <p:spPr>
            <a:xfrm flipH="false" flipV="false" rot="0">
              <a:off x="50800" y="-2477008"/>
              <a:ext cx="6324727" cy="5865368"/>
            </a:xfrm>
            <a:custGeom>
              <a:avLst/>
              <a:gdLst/>
              <a:ahLst/>
              <a:cxnLst/>
              <a:rect r="r" b="b" t="t" l="l"/>
              <a:pathLst>
                <a:path h="5865368" w="6324727">
                  <a:moveTo>
                    <a:pt x="0" y="2527808"/>
                  </a:moveTo>
                  <a:lnTo>
                    <a:pt x="1054100" y="2527808"/>
                  </a:lnTo>
                  <a:lnTo>
                    <a:pt x="1955800" y="0"/>
                  </a:lnTo>
                  <a:lnTo>
                    <a:pt x="2635377" y="2527808"/>
                  </a:lnTo>
                  <a:lnTo>
                    <a:pt x="6324727" y="2527808"/>
                  </a:lnTo>
                  <a:lnTo>
                    <a:pt x="6324727" y="3084068"/>
                  </a:lnTo>
                  <a:lnTo>
                    <a:pt x="6324727" y="3918458"/>
                  </a:lnTo>
                  <a:lnTo>
                    <a:pt x="6324727" y="5865368"/>
                  </a:lnTo>
                  <a:lnTo>
                    <a:pt x="2635377" y="5865368"/>
                  </a:lnTo>
                  <a:lnTo>
                    <a:pt x="1054100" y="5865368"/>
                  </a:lnTo>
                  <a:lnTo>
                    <a:pt x="0" y="5865368"/>
                  </a:lnTo>
                  <a:lnTo>
                    <a:pt x="0" y="3918458"/>
                  </a:lnTo>
                  <a:lnTo>
                    <a:pt x="0" y="3084068"/>
                  </a:lnTo>
                  <a:close/>
                </a:path>
              </a:pathLst>
            </a:custGeom>
            <a:solidFill>
              <a:srgbClr val="FFFFFF"/>
            </a:solidFill>
          </p:spPr>
        </p:sp>
        <p:sp>
          <p:nvSpPr>
            <p:cNvPr name="Freeform 68" id="68"/>
            <p:cNvSpPr/>
            <p:nvPr/>
          </p:nvSpPr>
          <p:spPr>
            <a:xfrm flipH="false" flipV="false" rot="0">
              <a:off x="0" y="-2528570"/>
              <a:ext cx="6426327" cy="5967730"/>
            </a:xfrm>
            <a:custGeom>
              <a:avLst/>
              <a:gdLst/>
              <a:ahLst/>
              <a:cxnLst/>
              <a:rect r="r" b="b" t="t" l="l"/>
              <a:pathLst>
                <a:path h="5967730" w="6426327">
                  <a:moveTo>
                    <a:pt x="50800" y="2528570"/>
                  </a:moveTo>
                  <a:lnTo>
                    <a:pt x="1104900" y="2528570"/>
                  </a:lnTo>
                  <a:lnTo>
                    <a:pt x="1104900" y="2579370"/>
                  </a:lnTo>
                  <a:lnTo>
                    <a:pt x="1057021" y="2562352"/>
                  </a:lnTo>
                  <a:lnTo>
                    <a:pt x="1958721" y="34544"/>
                  </a:lnTo>
                  <a:cubicBezTo>
                    <a:pt x="1966214" y="13589"/>
                    <a:pt x="1986407" y="0"/>
                    <a:pt x="2008632" y="889"/>
                  </a:cubicBezTo>
                  <a:cubicBezTo>
                    <a:pt x="2030857" y="1778"/>
                    <a:pt x="2049907" y="17018"/>
                    <a:pt x="2055622" y="38481"/>
                  </a:cubicBezTo>
                  <a:lnTo>
                    <a:pt x="2735199" y="2566162"/>
                  </a:lnTo>
                  <a:lnTo>
                    <a:pt x="2686177" y="2579370"/>
                  </a:lnTo>
                  <a:lnTo>
                    <a:pt x="2686177" y="2528570"/>
                  </a:lnTo>
                  <a:lnTo>
                    <a:pt x="6375527" y="2528570"/>
                  </a:lnTo>
                  <a:cubicBezTo>
                    <a:pt x="6403594" y="2528570"/>
                    <a:pt x="6426327" y="2551303"/>
                    <a:pt x="6426327" y="2579370"/>
                  </a:cubicBezTo>
                  <a:lnTo>
                    <a:pt x="6426327" y="3135630"/>
                  </a:lnTo>
                  <a:lnTo>
                    <a:pt x="6375527" y="3135630"/>
                  </a:lnTo>
                  <a:lnTo>
                    <a:pt x="6375527" y="3084830"/>
                  </a:lnTo>
                  <a:cubicBezTo>
                    <a:pt x="6403594" y="3084830"/>
                    <a:pt x="6426327" y="3107563"/>
                    <a:pt x="6426327" y="3135630"/>
                  </a:cubicBezTo>
                  <a:lnTo>
                    <a:pt x="6426327" y="3970020"/>
                  </a:lnTo>
                  <a:lnTo>
                    <a:pt x="6375527" y="3970020"/>
                  </a:lnTo>
                  <a:lnTo>
                    <a:pt x="6426327" y="3970020"/>
                  </a:lnTo>
                  <a:lnTo>
                    <a:pt x="6426327" y="5916930"/>
                  </a:lnTo>
                  <a:cubicBezTo>
                    <a:pt x="6426327" y="5944997"/>
                    <a:pt x="6403594" y="5967730"/>
                    <a:pt x="6375527" y="5967730"/>
                  </a:cubicBezTo>
                  <a:lnTo>
                    <a:pt x="2686177" y="5967730"/>
                  </a:lnTo>
                  <a:lnTo>
                    <a:pt x="2686177" y="5916930"/>
                  </a:lnTo>
                  <a:lnTo>
                    <a:pt x="2686177" y="5967730"/>
                  </a:lnTo>
                  <a:lnTo>
                    <a:pt x="1104900" y="5967730"/>
                  </a:lnTo>
                  <a:lnTo>
                    <a:pt x="1104900" y="5916930"/>
                  </a:lnTo>
                  <a:lnTo>
                    <a:pt x="1104900" y="5866130"/>
                  </a:lnTo>
                  <a:lnTo>
                    <a:pt x="1104900" y="5916930"/>
                  </a:lnTo>
                  <a:lnTo>
                    <a:pt x="1104900" y="5967730"/>
                  </a:lnTo>
                  <a:lnTo>
                    <a:pt x="50800" y="5967730"/>
                  </a:lnTo>
                  <a:cubicBezTo>
                    <a:pt x="22733" y="5967730"/>
                    <a:pt x="0" y="5944997"/>
                    <a:pt x="0" y="5916930"/>
                  </a:cubicBezTo>
                  <a:lnTo>
                    <a:pt x="0" y="3970020"/>
                  </a:lnTo>
                  <a:lnTo>
                    <a:pt x="50800" y="3970020"/>
                  </a:lnTo>
                  <a:lnTo>
                    <a:pt x="0" y="3970020"/>
                  </a:lnTo>
                  <a:lnTo>
                    <a:pt x="0" y="3135630"/>
                  </a:lnTo>
                  <a:cubicBezTo>
                    <a:pt x="0" y="3107563"/>
                    <a:pt x="22733" y="3084830"/>
                    <a:pt x="50800" y="3084830"/>
                  </a:cubicBezTo>
                  <a:lnTo>
                    <a:pt x="50800" y="3135630"/>
                  </a:lnTo>
                  <a:lnTo>
                    <a:pt x="0" y="3135630"/>
                  </a:lnTo>
                  <a:lnTo>
                    <a:pt x="0" y="2579370"/>
                  </a:lnTo>
                  <a:cubicBezTo>
                    <a:pt x="0" y="2551303"/>
                    <a:pt x="22733" y="2528570"/>
                    <a:pt x="50800" y="2528570"/>
                  </a:cubicBezTo>
                  <a:moveTo>
                    <a:pt x="50800" y="2630170"/>
                  </a:moveTo>
                  <a:lnTo>
                    <a:pt x="50800" y="2579370"/>
                  </a:lnTo>
                  <a:lnTo>
                    <a:pt x="101600" y="2579370"/>
                  </a:lnTo>
                  <a:lnTo>
                    <a:pt x="101600" y="3135630"/>
                  </a:lnTo>
                  <a:cubicBezTo>
                    <a:pt x="101600" y="3163697"/>
                    <a:pt x="78867" y="3186430"/>
                    <a:pt x="50800" y="3186430"/>
                  </a:cubicBezTo>
                  <a:lnTo>
                    <a:pt x="50800" y="3135630"/>
                  </a:lnTo>
                  <a:lnTo>
                    <a:pt x="101600" y="3135630"/>
                  </a:lnTo>
                  <a:lnTo>
                    <a:pt x="101600" y="3970020"/>
                  </a:lnTo>
                  <a:lnTo>
                    <a:pt x="101600" y="5916930"/>
                  </a:lnTo>
                  <a:lnTo>
                    <a:pt x="50800" y="5916930"/>
                  </a:lnTo>
                  <a:lnTo>
                    <a:pt x="50800" y="5866130"/>
                  </a:lnTo>
                  <a:lnTo>
                    <a:pt x="1104900" y="5866130"/>
                  </a:lnTo>
                  <a:cubicBezTo>
                    <a:pt x="1132967" y="5866130"/>
                    <a:pt x="1155700" y="5888863"/>
                    <a:pt x="1155700" y="5916930"/>
                  </a:cubicBezTo>
                  <a:cubicBezTo>
                    <a:pt x="1155700" y="5944997"/>
                    <a:pt x="1132967" y="5967730"/>
                    <a:pt x="1104900" y="5967730"/>
                  </a:cubicBezTo>
                  <a:cubicBezTo>
                    <a:pt x="1076833" y="5967730"/>
                    <a:pt x="1054100" y="5944997"/>
                    <a:pt x="1054100" y="5916930"/>
                  </a:cubicBezTo>
                  <a:cubicBezTo>
                    <a:pt x="1054100" y="5888863"/>
                    <a:pt x="1076833" y="5866130"/>
                    <a:pt x="1104900" y="5866130"/>
                  </a:cubicBezTo>
                  <a:lnTo>
                    <a:pt x="2686050" y="5866130"/>
                  </a:lnTo>
                  <a:lnTo>
                    <a:pt x="6375527" y="5866130"/>
                  </a:lnTo>
                  <a:lnTo>
                    <a:pt x="6375527" y="5916930"/>
                  </a:lnTo>
                  <a:lnTo>
                    <a:pt x="6324727" y="5916930"/>
                  </a:lnTo>
                  <a:lnTo>
                    <a:pt x="6324727" y="3970020"/>
                  </a:lnTo>
                  <a:lnTo>
                    <a:pt x="6324727" y="3135630"/>
                  </a:lnTo>
                  <a:lnTo>
                    <a:pt x="6375527" y="3135630"/>
                  </a:lnTo>
                  <a:lnTo>
                    <a:pt x="6375527" y="3186430"/>
                  </a:lnTo>
                  <a:cubicBezTo>
                    <a:pt x="6347460" y="3186430"/>
                    <a:pt x="6324727" y="3163697"/>
                    <a:pt x="6324727" y="3135630"/>
                  </a:cubicBezTo>
                  <a:lnTo>
                    <a:pt x="6324727" y="2579370"/>
                  </a:lnTo>
                  <a:lnTo>
                    <a:pt x="6375527" y="2579370"/>
                  </a:lnTo>
                  <a:lnTo>
                    <a:pt x="6375527" y="2630170"/>
                  </a:lnTo>
                  <a:lnTo>
                    <a:pt x="2686177" y="2630170"/>
                  </a:lnTo>
                  <a:cubicBezTo>
                    <a:pt x="2663190" y="2630170"/>
                    <a:pt x="2643124" y="2614803"/>
                    <a:pt x="2637155" y="2592578"/>
                  </a:cubicBezTo>
                  <a:lnTo>
                    <a:pt x="1957578" y="64770"/>
                  </a:lnTo>
                  <a:lnTo>
                    <a:pt x="2006600" y="51562"/>
                  </a:lnTo>
                  <a:lnTo>
                    <a:pt x="2054479" y="68580"/>
                  </a:lnTo>
                  <a:lnTo>
                    <a:pt x="1152779" y="2596388"/>
                  </a:lnTo>
                  <a:cubicBezTo>
                    <a:pt x="1145540" y="2616708"/>
                    <a:pt x="1126363" y="2630170"/>
                    <a:pt x="1104900" y="2630170"/>
                  </a:cubicBezTo>
                  <a:lnTo>
                    <a:pt x="50800" y="2630170"/>
                  </a:lnTo>
                  <a:close/>
                </a:path>
              </a:pathLst>
            </a:custGeom>
            <a:solidFill>
              <a:srgbClr val="595959"/>
            </a:solidFill>
          </p:spPr>
        </p:sp>
        <p:sp>
          <p:nvSpPr>
            <p:cNvPr name="TextBox 69" id="69"/>
            <p:cNvSpPr txBox="true"/>
            <p:nvPr/>
          </p:nvSpPr>
          <p:spPr>
            <a:xfrm>
              <a:off x="0" y="-47625"/>
              <a:ext cx="6426368" cy="3486780"/>
            </a:xfrm>
            <a:prstGeom prst="rect">
              <a:avLst/>
            </a:prstGeom>
          </p:spPr>
          <p:txBody>
            <a:bodyPr anchor="ctr" rtlCol="false" tIns="50800" lIns="50800" bIns="50800" rIns="50800"/>
            <a:lstStyle/>
            <a:p>
              <a:pPr algn="l">
                <a:lnSpc>
                  <a:spcPts val="2640"/>
                </a:lnSpc>
              </a:pPr>
              <a:r>
                <a:rPr lang="en-US" sz="2200" i="true">
                  <a:solidFill>
                    <a:srgbClr val="000000"/>
                  </a:solidFill>
                  <a:latin typeface="Arial Italics"/>
                  <a:ea typeface="Arial Italics"/>
                  <a:cs typeface="Arial Italics"/>
                  <a:sym typeface="Arial Italics"/>
                </a:rPr>
                <a:t>The teacher’s desk is located here because it puts the teacher in the perfect location to watch students while they work while still remaining visible to students while they are seated at their desks.</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0000"/>
                  </a:solidFill>
                  <a:latin typeface="Arial Bold"/>
                  <a:ea typeface="Arial Bold"/>
                  <a:cs typeface="Arial Bold"/>
                  <a:sym typeface="Arial Bold"/>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a:solidFill>
                    <a:srgbClr val="000000"/>
                  </a:solidFill>
                  <a:latin typeface="Arial Bold"/>
                  <a:ea typeface="Arial Bold"/>
                  <a:cs typeface="Arial Bold"/>
                  <a:sym typeface="Arial Bold"/>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7"/>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8"/>
            <a:stretch>
              <a:fillRect l="0" t="-101118" r="-264132" b="-2979"/>
            </a:stretch>
          </a:blipFill>
        </p:spPr>
      </p:sp>
      <p:grpSp>
        <p:nvGrpSpPr>
          <p:cNvPr name="Group 38" id="38"/>
          <p:cNvGrpSpPr/>
          <p:nvPr/>
        </p:nvGrpSpPr>
        <p:grpSpPr>
          <a:xfrm rot="-5400000">
            <a:off x="7660723" y="77206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10800000">
            <a:off x="6762376"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10800000">
            <a:off x="974815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59" id="59"/>
          <p:cNvGrpSpPr/>
          <p:nvPr/>
        </p:nvGrpSpPr>
        <p:grpSpPr>
          <a:xfrm rot="-10800000">
            <a:off x="282035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a:solidFill>
                    <a:srgbClr val="000000"/>
                  </a:solidFill>
                  <a:latin typeface="Arial Bold"/>
                  <a:ea typeface="Arial Bold"/>
                  <a:cs typeface="Arial Bold"/>
                  <a:sym typeface="Arial Bold"/>
                </a:rPr>
                <a:t>Student </a:t>
              </a:r>
            </a:p>
            <a:p>
              <a:pPr algn="ctr">
                <a:lnSpc>
                  <a:spcPts val="2640"/>
                </a:lnSpc>
              </a:pPr>
              <a:r>
                <a:rPr lang="en-US" b="true" sz="2200">
                  <a:solidFill>
                    <a:srgbClr val="000000"/>
                  </a:solidFill>
                  <a:latin typeface="Arial Bold"/>
                  <a:ea typeface="Arial Bold"/>
                  <a:cs typeface="Arial Bold"/>
                  <a:sym typeface="Arial Bold"/>
                </a:rPr>
                <a:t>Resource Center</a:t>
              </a:r>
            </a:p>
          </p:txBody>
        </p:sp>
      </p:grpSp>
      <p:grpSp>
        <p:nvGrpSpPr>
          <p:cNvPr name="Group 66" id="66"/>
          <p:cNvGrpSpPr/>
          <p:nvPr/>
        </p:nvGrpSpPr>
        <p:grpSpPr>
          <a:xfrm rot="-435">
            <a:off x="5012224" y="2512814"/>
            <a:ext cx="4819800" cy="2934000"/>
            <a:chOff x="0" y="0"/>
            <a:chExt cx="6426400" cy="3912000"/>
          </a:xfrm>
        </p:grpSpPr>
        <p:sp>
          <p:nvSpPr>
            <p:cNvPr name="Freeform 67" id="67"/>
            <p:cNvSpPr/>
            <p:nvPr/>
          </p:nvSpPr>
          <p:spPr>
            <a:xfrm flipH="false" flipV="false" rot="0">
              <a:off x="50800" y="-2835148"/>
              <a:ext cx="6324854" cy="6696329"/>
            </a:xfrm>
            <a:custGeom>
              <a:avLst/>
              <a:gdLst/>
              <a:ahLst/>
              <a:cxnLst/>
              <a:rect r="r" b="b" t="t" l="l"/>
              <a:pathLst>
                <a:path h="6696329" w="6324854">
                  <a:moveTo>
                    <a:pt x="0" y="2885948"/>
                  </a:moveTo>
                  <a:lnTo>
                    <a:pt x="1054100" y="2885948"/>
                  </a:lnTo>
                  <a:lnTo>
                    <a:pt x="1955800" y="0"/>
                  </a:lnTo>
                  <a:lnTo>
                    <a:pt x="2635377" y="2885948"/>
                  </a:lnTo>
                  <a:lnTo>
                    <a:pt x="6324854" y="2885948"/>
                  </a:lnTo>
                  <a:lnTo>
                    <a:pt x="6324854" y="3521075"/>
                  </a:lnTo>
                  <a:lnTo>
                    <a:pt x="6324854" y="4473702"/>
                  </a:lnTo>
                  <a:lnTo>
                    <a:pt x="6324854" y="6696329"/>
                  </a:lnTo>
                  <a:lnTo>
                    <a:pt x="2635377" y="6696329"/>
                  </a:lnTo>
                  <a:lnTo>
                    <a:pt x="1054100" y="6696329"/>
                  </a:lnTo>
                  <a:lnTo>
                    <a:pt x="0" y="6696329"/>
                  </a:lnTo>
                  <a:lnTo>
                    <a:pt x="0" y="4473575"/>
                  </a:lnTo>
                  <a:lnTo>
                    <a:pt x="0" y="3521075"/>
                  </a:lnTo>
                  <a:close/>
                </a:path>
              </a:pathLst>
            </a:custGeom>
            <a:solidFill>
              <a:srgbClr val="FFFFFF"/>
            </a:solidFill>
          </p:spPr>
        </p:sp>
        <p:sp>
          <p:nvSpPr>
            <p:cNvPr name="Freeform 68" id="68"/>
            <p:cNvSpPr/>
            <p:nvPr/>
          </p:nvSpPr>
          <p:spPr>
            <a:xfrm flipH="false" flipV="false" rot="0">
              <a:off x="0" y="-2886710"/>
              <a:ext cx="6426454" cy="6798691"/>
            </a:xfrm>
            <a:custGeom>
              <a:avLst/>
              <a:gdLst/>
              <a:ahLst/>
              <a:cxnLst/>
              <a:rect r="r" b="b" t="t" l="l"/>
              <a:pathLst>
                <a:path h="6798691" w="6426454">
                  <a:moveTo>
                    <a:pt x="50800" y="2886710"/>
                  </a:moveTo>
                  <a:lnTo>
                    <a:pt x="1104900" y="2886710"/>
                  </a:lnTo>
                  <a:lnTo>
                    <a:pt x="1104900" y="2937510"/>
                  </a:lnTo>
                  <a:lnTo>
                    <a:pt x="1056386" y="2922397"/>
                  </a:lnTo>
                  <a:lnTo>
                    <a:pt x="1958086" y="36449"/>
                  </a:lnTo>
                  <a:cubicBezTo>
                    <a:pt x="1964944" y="14605"/>
                    <a:pt x="1985518" y="0"/>
                    <a:pt x="2008378" y="889"/>
                  </a:cubicBezTo>
                  <a:cubicBezTo>
                    <a:pt x="2031238" y="1778"/>
                    <a:pt x="2050796" y="17780"/>
                    <a:pt x="2056003" y="40005"/>
                  </a:cubicBezTo>
                  <a:lnTo>
                    <a:pt x="2735580" y="2925826"/>
                  </a:lnTo>
                  <a:lnTo>
                    <a:pt x="2686177" y="2937510"/>
                  </a:lnTo>
                  <a:lnTo>
                    <a:pt x="2686177" y="2886710"/>
                  </a:lnTo>
                  <a:lnTo>
                    <a:pt x="6375654" y="2886710"/>
                  </a:lnTo>
                  <a:cubicBezTo>
                    <a:pt x="6403721" y="2886710"/>
                    <a:pt x="6426454" y="2909443"/>
                    <a:pt x="6426454" y="2937510"/>
                  </a:cubicBezTo>
                  <a:lnTo>
                    <a:pt x="6426454" y="3572637"/>
                  </a:lnTo>
                  <a:lnTo>
                    <a:pt x="6375654" y="3572637"/>
                  </a:lnTo>
                  <a:lnTo>
                    <a:pt x="6375654" y="3521837"/>
                  </a:lnTo>
                  <a:cubicBezTo>
                    <a:pt x="6403721" y="3521837"/>
                    <a:pt x="6426454" y="3544570"/>
                    <a:pt x="6426454" y="3572637"/>
                  </a:cubicBezTo>
                  <a:lnTo>
                    <a:pt x="6426454" y="4525264"/>
                  </a:lnTo>
                  <a:lnTo>
                    <a:pt x="6375654" y="4525264"/>
                  </a:lnTo>
                  <a:lnTo>
                    <a:pt x="6426454" y="4525264"/>
                  </a:lnTo>
                  <a:lnTo>
                    <a:pt x="6426454" y="6747891"/>
                  </a:lnTo>
                  <a:cubicBezTo>
                    <a:pt x="6426454" y="6775958"/>
                    <a:pt x="6403721" y="6798691"/>
                    <a:pt x="6375654" y="6798691"/>
                  </a:cubicBezTo>
                  <a:lnTo>
                    <a:pt x="2686177" y="6798691"/>
                  </a:lnTo>
                  <a:lnTo>
                    <a:pt x="2686177" y="6747891"/>
                  </a:lnTo>
                  <a:lnTo>
                    <a:pt x="2686177" y="6798691"/>
                  </a:lnTo>
                  <a:lnTo>
                    <a:pt x="1104900" y="6798691"/>
                  </a:lnTo>
                  <a:lnTo>
                    <a:pt x="1104900" y="6747891"/>
                  </a:lnTo>
                  <a:lnTo>
                    <a:pt x="1104900" y="6697091"/>
                  </a:lnTo>
                  <a:lnTo>
                    <a:pt x="1104900" y="6747891"/>
                  </a:lnTo>
                  <a:lnTo>
                    <a:pt x="1104900" y="6798691"/>
                  </a:lnTo>
                  <a:lnTo>
                    <a:pt x="50800" y="6798691"/>
                  </a:lnTo>
                  <a:cubicBezTo>
                    <a:pt x="22733" y="6798691"/>
                    <a:pt x="0" y="6775958"/>
                    <a:pt x="0" y="6747891"/>
                  </a:cubicBezTo>
                  <a:lnTo>
                    <a:pt x="0" y="4525137"/>
                  </a:lnTo>
                  <a:lnTo>
                    <a:pt x="50800" y="4525137"/>
                  </a:lnTo>
                  <a:lnTo>
                    <a:pt x="0" y="4525137"/>
                  </a:lnTo>
                  <a:lnTo>
                    <a:pt x="0" y="3572637"/>
                  </a:lnTo>
                  <a:cubicBezTo>
                    <a:pt x="0" y="3544570"/>
                    <a:pt x="22733" y="3521837"/>
                    <a:pt x="50800" y="3521837"/>
                  </a:cubicBezTo>
                  <a:lnTo>
                    <a:pt x="50800" y="3572637"/>
                  </a:lnTo>
                  <a:lnTo>
                    <a:pt x="0" y="3572637"/>
                  </a:lnTo>
                  <a:lnTo>
                    <a:pt x="0" y="2937510"/>
                  </a:lnTo>
                  <a:cubicBezTo>
                    <a:pt x="0" y="2909443"/>
                    <a:pt x="22733" y="2886710"/>
                    <a:pt x="50800" y="2886710"/>
                  </a:cubicBezTo>
                  <a:moveTo>
                    <a:pt x="50800" y="2988310"/>
                  </a:moveTo>
                  <a:lnTo>
                    <a:pt x="50800" y="2937510"/>
                  </a:lnTo>
                  <a:lnTo>
                    <a:pt x="101600" y="2937510"/>
                  </a:lnTo>
                  <a:lnTo>
                    <a:pt x="101600" y="3572637"/>
                  </a:lnTo>
                  <a:cubicBezTo>
                    <a:pt x="101600" y="3600704"/>
                    <a:pt x="78867" y="3623437"/>
                    <a:pt x="50800" y="3623437"/>
                  </a:cubicBezTo>
                  <a:lnTo>
                    <a:pt x="50800" y="3572637"/>
                  </a:lnTo>
                  <a:lnTo>
                    <a:pt x="101600" y="3572637"/>
                  </a:lnTo>
                  <a:lnTo>
                    <a:pt x="101600" y="4525264"/>
                  </a:lnTo>
                  <a:lnTo>
                    <a:pt x="101600" y="6747891"/>
                  </a:lnTo>
                  <a:lnTo>
                    <a:pt x="50800" y="6747891"/>
                  </a:lnTo>
                  <a:lnTo>
                    <a:pt x="50800" y="6697091"/>
                  </a:lnTo>
                  <a:lnTo>
                    <a:pt x="1104900" y="6697091"/>
                  </a:lnTo>
                  <a:cubicBezTo>
                    <a:pt x="1132967" y="6697091"/>
                    <a:pt x="1155700" y="6719824"/>
                    <a:pt x="1155700" y="6747891"/>
                  </a:cubicBezTo>
                  <a:cubicBezTo>
                    <a:pt x="1155700" y="6775958"/>
                    <a:pt x="1132967" y="6798691"/>
                    <a:pt x="1104900" y="6798691"/>
                  </a:cubicBezTo>
                  <a:cubicBezTo>
                    <a:pt x="1076833" y="6798691"/>
                    <a:pt x="1054100" y="6775958"/>
                    <a:pt x="1054100" y="6747891"/>
                  </a:cubicBezTo>
                  <a:cubicBezTo>
                    <a:pt x="1054100" y="6719824"/>
                    <a:pt x="1076833" y="6697091"/>
                    <a:pt x="1104900" y="6697091"/>
                  </a:cubicBezTo>
                  <a:lnTo>
                    <a:pt x="2686050" y="6697091"/>
                  </a:lnTo>
                  <a:lnTo>
                    <a:pt x="6375654" y="6697091"/>
                  </a:lnTo>
                  <a:lnTo>
                    <a:pt x="6375654" y="6747891"/>
                  </a:lnTo>
                  <a:lnTo>
                    <a:pt x="6324854" y="6747891"/>
                  </a:lnTo>
                  <a:lnTo>
                    <a:pt x="6324854" y="4525137"/>
                  </a:lnTo>
                  <a:lnTo>
                    <a:pt x="6324854" y="3572637"/>
                  </a:lnTo>
                  <a:lnTo>
                    <a:pt x="6375654" y="3572637"/>
                  </a:lnTo>
                  <a:lnTo>
                    <a:pt x="6375654" y="3623437"/>
                  </a:lnTo>
                  <a:cubicBezTo>
                    <a:pt x="6347587" y="3623437"/>
                    <a:pt x="6324854" y="3600704"/>
                    <a:pt x="6324854" y="3572637"/>
                  </a:cubicBezTo>
                  <a:lnTo>
                    <a:pt x="6324854" y="2937510"/>
                  </a:lnTo>
                  <a:lnTo>
                    <a:pt x="6375654" y="2937510"/>
                  </a:lnTo>
                  <a:lnTo>
                    <a:pt x="6375654" y="2988310"/>
                  </a:lnTo>
                  <a:lnTo>
                    <a:pt x="2686177" y="2988310"/>
                  </a:lnTo>
                  <a:cubicBezTo>
                    <a:pt x="2662555" y="2988310"/>
                    <a:pt x="2642108" y="2972054"/>
                    <a:pt x="2636774" y="2949194"/>
                  </a:cubicBezTo>
                  <a:lnTo>
                    <a:pt x="1957197" y="63246"/>
                  </a:lnTo>
                  <a:lnTo>
                    <a:pt x="2006600" y="51562"/>
                  </a:lnTo>
                  <a:lnTo>
                    <a:pt x="2055114" y="66675"/>
                  </a:lnTo>
                  <a:lnTo>
                    <a:pt x="1153414" y="2952623"/>
                  </a:lnTo>
                  <a:cubicBezTo>
                    <a:pt x="1146810" y="2973832"/>
                    <a:pt x="1127125" y="2988310"/>
                    <a:pt x="1104900" y="2988310"/>
                  </a:cubicBezTo>
                  <a:lnTo>
                    <a:pt x="50800" y="2988310"/>
                  </a:lnTo>
                  <a:close/>
                </a:path>
              </a:pathLst>
            </a:custGeom>
            <a:solidFill>
              <a:srgbClr val="595959"/>
            </a:solidFill>
          </p:spPr>
        </p:sp>
        <p:sp>
          <p:nvSpPr>
            <p:cNvPr name="TextBox 69" id="69"/>
            <p:cNvSpPr txBox="true"/>
            <p:nvPr/>
          </p:nvSpPr>
          <p:spPr>
            <a:xfrm>
              <a:off x="0" y="-47625"/>
              <a:ext cx="6426400" cy="3959625"/>
            </a:xfrm>
            <a:prstGeom prst="rect">
              <a:avLst/>
            </a:prstGeom>
          </p:spPr>
          <p:txBody>
            <a:bodyPr anchor="ctr" rtlCol="false" tIns="50800" lIns="50800" bIns="50800" rIns="50800"/>
            <a:lstStyle/>
            <a:p>
              <a:pPr algn="l">
                <a:lnSpc>
                  <a:spcPts val="2640"/>
                </a:lnSpc>
              </a:pPr>
              <a:r>
                <a:rPr lang="en-US" sz="2200" i="true">
                  <a:solidFill>
                    <a:srgbClr val="000000"/>
                  </a:solidFill>
                  <a:latin typeface="Arial Italics"/>
                  <a:ea typeface="Arial Italics"/>
                  <a:cs typeface="Arial Italics"/>
                  <a:sym typeface="Arial Italics"/>
                </a:rPr>
                <a:t>The behavior expectation poster is located here because it is able to be placed eye level for students and it is at the front of the room where they face at their desks. This makes it easy for students to reference and for the teacher to use it as a reminder. </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0000"/>
                  </a:solidFill>
                  <a:latin typeface="Arial Bold"/>
                  <a:ea typeface="Arial Bold"/>
                  <a:cs typeface="Arial Bold"/>
                  <a:sym typeface="Arial Bold"/>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6"/>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a:solidFill>
                    <a:srgbClr val="000000"/>
                  </a:solidFill>
                  <a:latin typeface="Arial Bold"/>
                  <a:ea typeface="Arial Bold"/>
                  <a:cs typeface="Arial Bold"/>
                  <a:sym typeface="Arial Bold"/>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7"/>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8"/>
            <a:stretch>
              <a:fillRect l="0" t="-101118" r="-264132" b="-2979"/>
            </a:stretch>
          </a:blipFill>
        </p:spPr>
      </p:sp>
      <p:grpSp>
        <p:nvGrpSpPr>
          <p:cNvPr name="Group 38" id="38"/>
          <p:cNvGrpSpPr/>
          <p:nvPr/>
        </p:nvGrpSpPr>
        <p:grpSpPr>
          <a:xfrm rot="-5400000">
            <a:off x="7660723" y="77206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10800000">
            <a:off x="6762376"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10800000">
            <a:off x="974815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59" id="59"/>
          <p:cNvGrpSpPr/>
          <p:nvPr/>
        </p:nvGrpSpPr>
        <p:grpSpPr>
          <a:xfrm rot="-10800000">
            <a:off x="282035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a:solidFill>
                    <a:srgbClr val="000000"/>
                  </a:solidFill>
                  <a:latin typeface="Arial Bold"/>
                  <a:ea typeface="Arial Bold"/>
                  <a:cs typeface="Arial Bold"/>
                  <a:sym typeface="Arial Bold"/>
                </a:rPr>
                <a:t>Student </a:t>
              </a:r>
            </a:p>
            <a:p>
              <a:pPr algn="ctr">
                <a:lnSpc>
                  <a:spcPts val="2640"/>
                </a:lnSpc>
              </a:pPr>
              <a:r>
                <a:rPr lang="en-US" b="true" sz="2200">
                  <a:solidFill>
                    <a:srgbClr val="000000"/>
                  </a:solidFill>
                  <a:latin typeface="Arial Bold"/>
                  <a:ea typeface="Arial Bold"/>
                  <a:cs typeface="Arial Bold"/>
                  <a:sym typeface="Arial Bold"/>
                </a:rPr>
                <a:t>Resource Center</a:t>
              </a:r>
            </a:p>
          </p:txBody>
        </p:sp>
      </p:grpSp>
      <p:grpSp>
        <p:nvGrpSpPr>
          <p:cNvPr name="Group 66" id="66"/>
          <p:cNvGrpSpPr/>
          <p:nvPr/>
        </p:nvGrpSpPr>
        <p:grpSpPr>
          <a:xfrm rot="-435">
            <a:off x="10635162" y="1913670"/>
            <a:ext cx="4819800" cy="2579400"/>
            <a:chOff x="0" y="0"/>
            <a:chExt cx="6426400" cy="3439200"/>
          </a:xfrm>
        </p:grpSpPr>
        <p:sp>
          <p:nvSpPr>
            <p:cNvPr name="Freeform 67" id="67"/>
            <p:cNvSpPr/>
            <p:nvPr/>
          </p:nvSpPr>
          <p:spPr>
            <a:xfrm flipH="false" flipV="false" rot="0">
              <a:off x="50800" y="-2477008"/>
              <a:ext cx="6324854" cy="5865368"/>
            </a:xfrm>
            <a:custGeom>
              <a:avLst/>
              <a:gdLst/>
              <a:ahLst/>
              <a:cxnLst/>
              <a:rect r="r" b="b" t="t" l="l"/>
              <a:pathLst>
                <a:path h="5865368" w="6324854">
                  <a:moveTo>
                    <a:pt x="0" y="2527808"/>
                  </a:moveTo>
                  <a:lnTo>
                    <a:pt x="1054100" y="2527808"/>
                  </a:lnTo>
                  <a:lnTo>
                    <a:pt x="1955800" y="0"/>
                  </a:lnTo>
                  <a:lnTo>
                    <a:pt x="2635377" y="2527808"/>
                  </a:lnTo>
                  <a:lnTo>
                    <a:pt x="6324854" y="2527808"/>
                  </a:lnTo>
                  <a:lnTo>
                    <a:pt x="6324854" y="3084068"/>
                  </a:lnTo>
                  <a:lnTo>
                    <a:pt x="6324854" y="3918458"/>
                  </a:lnTo>
                  <a:lnTo>
                    <a:pt x="6324854" y="5865368"/>
                  </a:lnTo>
                  <a:lnTo>
                    <a:pt x="2635377" y="5865368"/>
                  </a:lnTo>
                  <a:lnTo>
                    <a:pt x="1054100" y="5865368"/>
                  </a:lnTo>
                  <a:lnTo>
                    <a:pt x="0" y="5865368"/>
                  </a:lnTo>
                  <a:lnTo>
                    <a:pt x="0" y="3918458"/>
                  </a:lnTo>
                  <a:lnTo>
                    <a:pt x="0" y="3084068"/>
                  </a:lnTo>
                  <a:close/>
                </a:path>
              </a:pathLst>
            </a:custGeom>
            <a:solidFill>
              <a:srgbClr val="FFFFFF"/>
            </a:solidFill>
          </p:spPr>
        </p:sp>
        <p:sp>
          <p:nvSpPr>
            <p:cNvPr name="Freeform 68" id="68"/>
            <p:cNvSpPr/>
            <p:nvPr/>
          </p:nvSpPr>
          <p:spPr>
            <a:xfrm flipH="false" flipV="false" rot="0">
              <a:off x="0" y="-2528570"/>
              <a:ext cx="6426454" cy="5967730"/>
            </a:xfrm>
            <a:custGeom>
              <a:avLst/>
              <a:gdLst/>
              <a:ahLst/>
              <a:cxnLst/>
              <a:rect r="r" b="b" t="t" l="l"/>
              <a:pathLst>
                <a:path h="5967730" w="6426454">
                  <a:moveTo>
                    <a:pt x="50800" y="2528570"/>
                  </a:moveTo>
                  <a:lnTo>
                    <a:pt x="1104900" y="2528570"/>
                  </a:lnTo>
                  <a:lnTo>
                    <a:pt x="1104900" y="2579370"/>
                  </a:lnTo>
                  <a:lnTo>
                    <a:pt x="1057148" y="2562352"/>
                  </a:lnTo>
                  <a:lnTo>
                    <a:pt x="1958848" y="34544"/>
                  </a:lnTo>
                  <a:cubicBezTo>
                    <a:pt x="1966341" y="13589"/>
                    <a:pt x="1986534" y="0"/>
                    <a:pt x="2008759" y="889"/>
                  </a:cubicBezTo>
                  <a:cubicBezTo>
                    <a:pt x="2030984" y="1778"/>
                    <a:pt x="2050034" y="17018"/>
                    <a:pt x="2055749" y="38481"/>
                  </a:cubicBezTo>
                  <a:lnTo>
                    <a:pt x="2735199" y="2566162"/>
                  </a:lnTo>
                  <a:lnTo>
                    <a:pt x="2686177" y="2579370"/>
                  </a:lnTo>
                  <a:lnTo>
                    <a:pt x="2686177" y="2528570"/>
                  </a:lnTo>
                  <a:lnTo>
                    <a:pt x="6375654" y="2528570"/>
                  </a:lnTo>
                  <a:cubicBezTo>
                    <a:pt x="6403721" y="2528570"/>
                    <a:pt x="6426454" y="2551303"/>
                    <a:pt x="6426454" y="2579370"/>
                  </a:cubicBezTo>
                  <a:lnTo>
                    <a:pt x="6426454" y="3135630"/>
                  </a:lnTo>
                  <a:lnTo>
                    <a:pt x="6375654" y="3135630"/>
                  </a:lnTo>
                  <a:lnTo>
                    <a:pt x="6375654" y="3084830"/>
                  </a:lnTo>
                  <a:cubicBezTo>
                    <a:pt x="6403721" y="3084830"/>
                    <a:pt x="6426454" y="3107563"/>
                    <a:pt x="6426454" y="3135630"/>
                  </a:cubicBezTo>
                  <a:lnTo>
                    <a:pt x="6426454" y="3970020"/>
                  </a:lnTo>
                  <a:lnTo>
                    <a:pt x="6375654" y="3970020"/>
                  </a:lnTo>
                  <a:lnTo>
                    <a:pt x="6426454" y="3970020"/>
                  </a:lnTo>
                  <a:lnTo>
                    <a:pt x="6426454" y="5916930"/>
                  </a:lnTo>
                  <a:cubicBezTo>
                    <a:pt x="6426454" y="5944997"/>
                    <a:pt x="6403721" y="5967730"/>
                    <a:pt x="6375654" y="5967730"/>
                  </a:cubicBezTo>
                  <a:lnTo>
                    <a:pt x="2686177" y="5967730"/>
                  </a:lnTo>
                  <a:lnTo>
                    <a:pt x="2686177" y="5916930"/>
                  </a:lnTo>
                  <a:lnTo>
                    <a:pt x="2686177" y="5967730"/>
                  </a:lnTo>
                  <a:lnTo>
                    <a:pt x="1104900" y="5967730"/>
                  </a:lnTo>
                  <a:lnTo>
                    <a:pt x="1104900" y="5916930"/>
                  </a:lnTo>
                  <a:lnTo>
                    <a:pt x="1104900" y="5866130"/>
                  </a:lnTo>
                  <a:lnTo>
                    <a:pt x="1104900" y="5916930"/>
                  </a:lnTo>
                  <a:lnTo>
                    <a:pt x="1104900" y="5967730"/>
                  </a:lnTo>
                  <a:lnTo>
                    <a:pt x="50800" y="5967730"/>
                  </a:lnTo>
                  <a:cubicBezTo>
                    <a:pt x="22733" y="5967730"/>
                    <a:pt x="0" y="5944997"/>
                    <a:pt x="0" y="5916930"/>
                  </a:cubicBezTo>
                  <a:lnTo>
                    <a:pt x="0" y="3970020"/>
                  </a:lnTo>
                  <a:lnTo>
                    <a:pt x="50800" y="3970020"/>
                  </a:lnTo>
                  <a:lnTo>
                    <a:pt x="0" y="3970020"/>
                  </a:lnTo>
                  <a:lnTo>
                    <a:pt x="0" y="3135630"/>
                  </a:lnTo>
                  <a:cubicBezTo>
                    <a:pt x="0" y="3107563"/>
                    <a:pt x="22733" y="3084830"/>
                    <a:pt x="50800" y="3084830"/>
                  </a:cubicBezTo>
                  <a:lnTo>
                    <a:pt x="50800" y="3135630"/>
                  </a:lnTo>
                  <a:lnTo>
                    <a:pt x="0" y="3135630"/>
                  </a:lnTo>
                  <a:lnTo>
                    <a:pt x="0" y="2579370"/>
                  </a:lnTo>
                  <a:cubicBezTo>
                    <a:pt x="0" y="2551303"/>
                    <a:pt x="22733" y="2528570"/>
                    <a:pt x="50800" y="2528570"/>
                  </a:cubicBezTo>
                  <a:moveTo>
                    <a:pt x="50800" y="2630170"/>
                  </a:moveTo>
                  <a:lnTo>
                    <a:pt x="50800" y="2579370"/>
                  </a:lnTo>
                  <a:lnTo>
                    <a:pt x="101600" y="2579370"/>
                  </a:lnTo>
                  <a:lnTo>
                    <a:pt x="101600" y="3135630"/>
                  </a:lnTo>
                  <a:cubicBezTo>
                    <a:pt x="101600" y="3163697"/>
                    <a:pt x="78867" y="3186430"/>
                    <a:pt x="50800" y="3186430"/>
                  </a:cubicBezTo>
                  <a:lnTo>
                    <a:pt x="50800" y="3135630"/>
                  </a:lnTo>
                  <a:lnTo>
                    <a:pt x="101600" y="3135630"/>
                  </a:lnTo>
                  <a:lnTo>
                    <a:pt x="101600" y="3970020"/>
                  </a:lnTo>
                  <a:lnTo>
                    <a:pt x="101600" y="5916930"/>
                  </a:lnTo>
                  <a:lnTo>
                    <a:pt x="50800" y="5916930"/>
                  </a:lnTo>
                  <a:lnTo>
                    <a:pt x="50800" y="5866130"/>
                  </a:lnTo>
                  <a:lnTo>
                    <a:pt x="1104900" y="5866130"/>
                  </a:lnTo>
                  <a:cubicBezTo>
                    <a:pt x="1132967" y="5866130"/>
                    <a:pt x="1155700" y="5888863"/>
                    <a:pt x="1155700" y="5916930"/>
                  </a:cubicBezTo>
                  <a:cubicBezTo>
                    <a:pt x="1155700" y="5944997"/>
                    <a:pt x="1132967" y="5967730"/>
                    <a:pt x="1104900" y="5967730"/>
                  </a:cubicBezTo>
                  <a:cubicBezTo>
                    <a:pt x="1076833" y="5967730"/>
                    <a:pt x="1054100" y="5944997"/>
                    <a:pt x="1054100" y="5916930"/>
                  </a:cubicBezTo>
                  <a:cubicBezTo>
                    <a:pt x="1054100" y="5888863"/>
                    <a:pt x="1076833" y="5866130"/>
                    <a:pt x="1104900" y="5866130"/>
                  </a:cubicBezTo>
                  <a:lnTo>
                    <a:pt x="2686050" y="5866130"/>
                  </a:lnTo>
                  <a:lnTo>
                    <a:pt x="6375654" y="5866130"/>
                  </a:lnTo>
                  <a:lnTo>
                    <a:pt x="6375654" y="5916930"/>
                  </a:lnTo>
                  <a:lnTo>
                    <a:pt x="6324854" y="5916930"/>
                  </a:lnTo>
                  <a:lnTo>
                    <a:pt x="6324854" y="3970020"/>
                  </a:lnTo>
                  <a:lnTo>
                    <a:pt x="6324854" y="3135630"/>
                  </a:lnTo>
                  <a:lnTo>
                    <a:pt x="6375654" y="3135630"/>
                  </a:lnTo>
                  <a:lnTo>
                    <a:pt x="6375654" y="3186430"/>
                  </a:lnTo>
                  <a:cubicBezTo>
                    <a:pt x="6347587" y="3186430"/>
                    <a:pt x="6324854" y="3163697"/>
                    <a:pt x="6324854" y="3135630"/>
                  </a:cubicBezTo>
                  <a:lnTo>
                    <a:pt x="6324854" y="2579370"/>
                  </a:lnTo>
                  <a:lnTo>
                    <a:pt x="6375654" y="2579370"/>
                  </a:lnTo>
                  <a:lnTo>
                    <a:pt x="6375654" y="2630170"/>
                  </a:lnTo>
                  <a:lnTo>
                    <a:pt x="2686177" y="2630170"/>
                  </a:lnTo>
                  <a:cubicBezTo>
                    <a:pt x="2663190" y="2630170"/>
                    <a:pt x="2643124" y="2614803"/>
                    <a:pt x="2637155" y="2592578"/>
                  </a:cubicBezTo>
                  <a:lnTo>
                    <a:pt x="1957578" y="64643"/>
                  </a:lnTo>
                  <a:lnTo>
                    <a:pt x="2006600" y="51435"/>
                  </a:lnTo>
                  <a:lnTo>
                    <a:pt x="2054479" y="68453"/>
                  </a:lnTo>
                  <a:lnTo>
                    <a:pt x="1152779" y="2596261"/>
                  </a:lnTo>
                  <a:cubicBezTo>
                    <a:pt x="1145540" y="2616708"/>
                    <a:pt x="1126363" y="2630170"/>
                    <a:pt x="1104900" y="2630170"/>
                  </a:cubicBezTo>
                  <a:lnTo>
                    <a:pt x="50800" y="2630170"/>
                  </a:lnTo>
                  <a:close/>
                </a:path>
              </a:pathLst>
            </a:custGeom>
            <a:solidFill>
              <a:srgbClr val="595959"/>
            </a:solidFill>
          </p:spPr>
        </p:sp>
        <p:sp>
          <p:nvSpPr>
            <p:cNvPr name="TextBox 69" id="69"/>
            <p:cNvSpPr txBox="true"/>
            <p:nvPr/>
          </p:nvSpPr>
          <p:spPr>
            <a:xfrm>
              <a:off x="0" y="-47625"/>
              <a:ext cx="6426400" cy="3486825"/>
            </a:xfrm>
            <a:prstGeom prst="rect">
              <a:avLst/>
            </a:prstGeom>
          </p:spPr>
          <p:txBody>
            <a:bodyPr anchor="ctr" rtlCol="false" tIns="50800" lIns="50800" bIns="50800" rIns="50800"/>
            <a:lstStyle/>
            <a:p>
              <a:pPr algn="l">
                <a:lnSpc>
                  <a:spcPts val="2640"/>
                </a:lnSpc>
              </a:pPr>
              <a:r>
                <a:rPr lang="en-US" sz="2200" i="true">
                  <a:solidFill>
                    <a:srgbClr val="000000"/>
                  </a:solidFill>
                  <a:latin typeface="Arial Italics"/>
                  <a:ea typeface="Arial Italics"/>
                  <a:cs typeface="Arial Italics"/>
                  <a:sym typeface="Arial Italics"/>
                </a:rPr>
                <a:t>The white board is located here because it is the front of the room, the whiteboard is used every day during lessons and this is the direction that the students face. </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97A7"/>
                  </a:solidFill>
                  <a:latin typeface="Arial Bold"/>
                  <a:ea typeface="Arial Bold"/>
                  <a:cs typeface="Arial Bold"/>
                  <a:sym typeface="Arial Bold"/>
                  <a:hlinkClick r:id="rId6" action="ppaction://hlinksldjump"/>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8" action="ppaction://hlinksldjump"/>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9" action="ppaction://hlinksldjump"/>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10"/>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11"/>
            <a:stretch>
              <a:fillRect l="0" t="-101118" r="-264132" b="-2979"/>
            </a:stretch>
          </a:blipFill>
        </p:spPr>
      </p:sp>
      <p:grpSp>
        <p:nvGrpSpPr>
          <p:cNvPr name="Group 38" id="38"/>
          <p:cNvGrpSpPr/>
          <p:nvPr/>
        </p:nvGrpSpPr>
        <p:grpSpPr>
          <a:xfrm rot="-5400000">
            <a:off x="7660723" y="77206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10800000">
            <a:off x="6762376"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10800000">
            <a:off x="974815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59" id="59"/>
          <p:cNvGrpSpPr/>
          <p:nvPr/>
        </p:nvGrpSpPr>
        <p:grpSpPr>
          <a:xfrm rot="-10800000">
            <a:off x="282035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a:solidFill>
                    <a:srgbClr val="000000"/>
                  </a:solidFill>
                  <a:latin typeface="Arial Bold"/>
                  <a:ea typeface="Arial Bold"/>
                  <a:cs typeface="Arial Bold"/>
                  <a:sym typeface="Arial Bold"/>
                </a:rPr>
                <a:t>Student </a:t>
              </a:r>
            </a:p>
            <a:p>
              <a:pPr algn="ctr">
                <a:lnSpc>
                  <a:spcPts val="2640"/>
                </a:lnSpc>
              </a:pPr>
              <a:r>
                <a:rPr lang="en-US" b="true" sz="2200">
                  <a:solidFill>
                    <a:srgbClr val="000000"/>
                  </a:solidFill>
                  <a:latin typeface="Arial Bold"/>
                  <a:ea typeface="Arial Bold"/>
                  <a:cs typeface="Arial Bold"/>
                  <a:sym typeface="Arial Bold"/>
                </a:rPr>
                <a:t>Resource Center</a:t>
              </a:r>
            </a:p>
          </p:txBody>
        </p:sp>
      </p:grpSp>
      <p:grpSp>
        <p:nvGrpSpPr>
          <p:cNvPr name="Group 66" id="66"/>
          <p:cNvGrpSpPr/>
          <p:nvPr/>
        </p:nvGrpSpPr>
        <p:grpSpPr>
          <a:xfrm rot="0">
            <a:off x="11591900" y="2588700"/>
            <a:ext cx="2362200" cy="738600"/>
            <a:chOff x="0" y="0"/>
            <a:chExt cx="3149600" cy="984800"/>
          </a:xfrm>
        </p:grpSpPr>
        <p:sp>
          <p:nvSpPr>
            <p:cNvPr name="Freeform 67" id="67"/>
            <p:cNvSpPr/>
            <p:nvPr/>
          </p:nvSpPr>
          <p:spPr>
            <a:xfrm flipH="false" flipV="false" rot="0">
              <a:off x="0" y="0"/>
              <a:ext cx="3149600" cy="984800"/>
            </a:xfrm>
            <a:custGeom>
              <a:avLst/>
              <a:gdLst/>
              <a:ahLst/>
              <a:cxnLst/>
              <a:rect r="r" b="b" t="t" l="l"/>
              <a:pathLst>
                <a:path h="984800" w="3149600">
                  <a:moveTo>
                    <a:pt x="0" y="0"/>
                  </a:moveTo>
                  <a:lnTo>
                    <a:pt x="3149600" y="0"/>
                  </a:lnTo>
                  <a:lnTo>
                    <a:pt x="3149600" y="984800"/>
                  </a:lnTo>
                  <a:lnTo>
                    <a:pt x="0" y="984800"/>
                  </a:lnTo>
                  <a:close/>
                </a:path>
              </a:pathLst>
            </a:custGeom>
            <a:solidFill>
              <a:srgbClr val="000000">
                <a:alpha val="0"/>
              </a:srgbClr>
            </a:solidFill>
          </p:spPr>
        </p:sp>
        <p:sp>
          <p:nvSpPr>
            <p:cNvPr name="TextBox 68" id="68"/>
            <p:cNvSpPr txBox="true"/>
            <p:nvPr/>
          </p:nvSpPr>
          <p:spPr>
            <a:xfrm>
              <a:off x="0" y="-47625"/>
              <a:ext cx="3149600" cy="1032425"/>
            </a:xfrm>
            <a:prstGeom prst="rect">
              <a:avLst/>
            </a:prstGeom>
          </p:spPr>
          <p:txBody>
            <a:bodyPr anchor="t" rtlCol="false" tIns="0" lIns="0" bIns="0" rIns="0"/>
            <a:lstStyle/>
            <a:p>
              <a:pPr algn="l">
                <a:lnSpc>
                  <a:spcPts val="2879"/>
                </a:lnSpc>
              </a:pPr>
              <a:r>
                <a:rPr lang="en-US" sz="2400" u="sng">
                  <a:solidFill>
                    <a:srgbClr val="0097A7"/>
                  </a:solidFill>
                  <a:latin typeface="Arial"/>
                  <a:ea typeface="Arial"/>
                  <a:cs typeface="Arial"/>
                  <a:sym typeface="Arial"/>
                </a:rPr>
                <a:t>Student Desks</a:t>
              </a:r>
            </a:p>
          </p:txBody>
        </p:sp>
      </p:grpSp>
      <p:grpSp>
        <p:nvGrpSpPr>
          <p:cNvPr name="Group 69" id="69"/>
          <p:cNvGrpSpPr/>
          <p:nvPr/>
        </p:nvGrpSpPr>
        <p:grpSpPr>
          <a:xfrm rot="-435">
            <a:off x="11240562" y="5039944"/>
            <a:ext cx="4819800" cy="2579400"/>
            <a:chOff x="0" y="0"/>
            <a:chExt cx="6426400" cy="3439200"/>
          </a:xfrm>
        </p:grpSpPr>
        <p:sp>
          <p:nvSpPr>
            <p:cNvPr name="Freeform 70" id="70"/>
            <p:cNvSpPr/>
            <p:nvPr/>
          </p:nvSpPr>
          <p:spPr>
            <a:xfrm flipH="false" flipV="false" rot="0">
              <a:off x="50800" y="-2477008"/>
              <a:ext cx="6324854" cy="5865368"/>
            </a:xfrm>
            <a:custGeom>
              <a:avLst/>
              <a:gdLst/>
              <a:ahLst/>
              <a:cxnLst/>
              <a:rect r="r" b="b" t="t" l="l"/>
              <a:pathLst>
                <a:path h="5865368" w="6324854">
                  <a:moveTo>
                    <a:pt x="0" y="2527808"/>
                  </a:moveTo>
                  <a:lnTo>
                    <a:pt x="1054100" y="2527808"/>
                  </a:lnTo>
                  <a:lnTo>
                    <a:pt x="1955800" y="0"/>
                  </a:lnTo>
                  <a:lnTo>
                    <a:pt x="2635377" y="2527808"/>
                  </a:lnTo>
                  <a:lnTo>
                    <a:pt x="6324854" y="2527808"/>
                  </a:lnTo>
                  <a:lnTo>
                    <a:pt x="6324854" y="3084068"/>
                  </a:lnTo>
                  <a:lnTo>
                    <a:pt x="6324854" y="3918458"/>
                  </a:lnTo>
                  <a:lnTo>
                    <a:pt x="6324854" y="5865368"/>
                  </a:lnTo>
                  <a:lnTo>
                    <a:pt x="2635377" y="5865368"/>
                  </a:lnTo>
                  <a:lnTo>
                    <a:pt x="1054100" y="5865368"/>
                  </a:lnTo>
                  <a:lnTo>
                    <a:pt x="0" y="5865368"/>
                  </a:lnTo>
                  <a:lnTo>
                    <a:pt x="0" y="3918458"/>
                  </a:lnTo>
                  <a:lnTo>
                    <a:pt x="0" y="3084068"/>
                  </a:lnTo>
                  <a:close/>
                </a:path>
              </a:pathLst>
            </a:custGeom>
            <a:solidFill>
              <a:srgbClr val="FFFFFF"/>
            </a:solidFill>
          </p:spPr>
        </p:sp>
        <p:sp>
          <p:nvSpPr>
            <p:cNvPr name="Freeform 71" id="71"/>
            <p:cNvSpPr/>
            <p:nvPr/>
          </p:nvSpPr>
          <p:spPr>
            <a:xfrm flipH="false" flipV="false" rot="0">
              <a:off x="0" y="-2528570"/>
              <a:ext cx="6426454" cy="5967730"/>
            </a:xfrm>
            <a:custGeom>
              <a:avLst/>
              <a:gdLst/>
              <a:ahLst/>
              <a:cxnLst/>
              <a:rect r="r" b="b" t="t" l="l"/>
              <a:pathLst>
                <a:path h="5967730" w="6426454">
                  <a:moveTo>
                    <a:pt x="50800" y="2528570"/>
                  </a:moveTo>
                  <a:lnTo>
                    <a:pt x="1104900" y="2528570"/>
                  </a:lnTo>
                  <a:lnTo>
                    <a:pt x="1104900" y="2579370"/>
                  </a:lnTo>
                  <a:lnTo>
                    <a:pt x="1057148" y="2562352"/>
                  </a:lnTo>
                  <a:lnTo>
                    <a:pt x="1958848" y="34544"/>
                  </a:lnTo>
                  <a:cubicBezTo>
                    <a:pt x="1966341" y="13589"/>
                    <a:pt x="1986534" y="0"/>
                    <a:pt x="2008759" y="889"/>
                  </a:cubicBezTo>
                  <a:cubicBezTo>
                    <a:pt x="2030984" y="1778"/>
                    <a:pt x="2050034" y="17018"/>
                    <a:pt x="2055749" y="38481"/>
                  </a:cubicBezTo>
                  <a:lnTo>
                    <a:pt x="2735199" y="2566162"/>
                  </a:lnTo>
                  <a:lnTo>
                    <a:pt x="2686177" y="2579370"/>
                  </a:lnTo>
                  <a:lnTo>
                    <a:pt x="2686177" y="2528570"/>
                  </a:lnTo>
                  <a:lnTo>
                    <a:pt x="6375654" y="2528570"/>
                  </a:lnTo>
                  <a:cubicBezTo>
                    <a:pt x="6403721" y="2528570"/>
                    <a:pt x="6426454" y="2551303"/>
                    <a:pt x="6426454" y="2579370"/>
                  </a:cubicBezTo>
                  <a:lnTo>
                    <a:pt x="6426454" y="3135630"/>
                  </a:lnTo>
                  <a:lnTo>
                    <a:pt x="6375654" y="3135630"/>
                  </a:lnTo>
                  <a:lnTo>
                    <a:pt x="6375654" y="3084830"/>
                  </a:lnTo>
                  <a:cubicBezTo>
                    <a:pt x="6403721" y="3084830"/>
                    <a:pt x="6426454" y="3107563"/>
                    <a:pt x="6426454" y="3135630"/>
                  </a:cubicBezTo>
                  <a:lnTo>
                    <a:pt x="6426454" y="3970020"/>
                  </a:lnTo>
                  <a:lnTo>
                    <a:pt x="6375654" y="3970020"/>
                  </a:lnTo>
                  <a:lnTo>
                    <a:pt x="6426454" y="3970020"/>
                  </a:lnTo>
                  <a:lnTo>
                    <a:pt x="6426454" y="5916930"/>
                  </a:lnTo>
                  <a:cubicBezTo>
                    <a:pt x="6426454" y="5944997"/>
                    <a:pt x="6403721" y="5967730"/>
                    <a:pt x="6375654" y="5967730"/>
                  </a:cubicBezTo>
                  <a:lnTo>
                    <a:pt x="2686177" y="5967730"/>
                  </a:lnTo>
                  <a:lnTo>
                    <a:pt x="2686177" y="5916930"/>
                  </a:lnTo>
                  <a:lnTo>
                    <a:pt x="2686177" y="5967730"/>
                  </a:lnTo>
                  <a:lnTo>
                    <a:pt x="1104900" y="5967730"/>
                  </a:lnTo>
                  <a:lnTo>
                    <a:pt x="1104900" y="5916930"/>
                  </a:lnTo>
                  <a:lnTo>
                    <a:pt x="1104900" y="5866130"/>
                  </a:lnTo>
                  <a:lnTo>
                    <a:pt x="1104900" y="5916930"/>
                  </a:lnTo>
                  <a:lnTo>
                    <a:pt x="1104900" y="5967730"/>
                  </a:lnTo>
                  <a:lnTo>
                    <a:pt x="50800" y="5967730"/>
                  </a:lnTo>
                  <a:cubicBezTo>
                    <a:pt x="22733" y="5967730"/>
                    <a:pt x="0" y="5944997"/>
                    <a:pt x="0" y="5916930"/>
                  </a:cubicBezTo>
                  <a:lnTo>
                    <a:pt x="0" y="3970020"/>
                  </a:lnTo>
                  <a:lnTo>
                    <a:pt x="50800" y="3970020"/>
                  </a:lnTo>
                  <a:lnTo>
                    <a:pt x="0" y="3970020"/>
                  </a:lnTo>
                  <a:lnTo>
                    <a:pt x="0" y="3135630"/>
                  </a:lnTo>
                  <a:cubicBezTo>
                    <a:pt x="0" y="3107563"/>
                    <a:pt x="22733" y="3084830"/>
                    <a:pt x="50800" y="3084830"/>
                  </a:cubicBezTo>
                  <a:lnTo>
                    <a:pt x="50800" y="3135630"/>
                  </a:lnTo>
                  <a:lnTo>
                    <a:pt x="0" y="3135630"/>
                  </a:lnTo>
                  <a:lnTo>
                    <a:pt x="0" y="2579370"/>
                  </a:lnTo>
                  <a:cubicBezTo>
                    <a:pt x="0" y="2551303"/>
                    <a:pt x="22733" y="2528570"/>
                    <a:pt x="50800" y="2528570"/>
                  </a:cubicBezTo>
                  <a:moveTo>
                    <a:pt x="50800" y="2630170"/>
                  </a:moveTo>
                  <a:lnTo>
                    <a:pt x="50800" y="2579370"/>
                  </a:lnTo>
                  <a:lnTo>
                    <a:pt x="101600" y="2579370"/>
                  </a:lnTo>
                  <a:lnTo>
                    <a:pt x="101600" y="3135630"/>
                  </a:lnTo>
                  <a:cubicBezTo>
                    <a:pt x="101600" y="3163697"/>
                    <a:pt x="78867" y="3186430"/>
                    <a:pt x="50800" y="3186430"/>
                  </a:cubicBezTo>
                  <a:lnTo>
                    <a:pt x="50800" y="3135630"/>
                  </a:lnTo>
                  <a:lnTo>
                    <a:pt x="101600" y="3135630"/>
                  </a:lnTo>
                  <a:lnTo>
                    <a:pt x="101600" y="3970020"/>
                  </a:lnTo>
                  <a:lnTo>
                    <a:pt x="101600" y="5916930"/>
                  </a:lnTo>
                  <a:lnTo>
                    <a:pt x="50800" y="5916930"/>
                  </a:lnTo>
                  <a:lnTo>
                    <a:pt x="50800" y="5866130"/>
                  </a:lnTo>
                  <a:lnTo>
                    <a:pt x="1104900" y="5866130"/>
                  </a:lnTo>
                  <a:cubicBezTo>
                    <a:pt x="1132967" y="5866130"/>
                    <a:pt x="1155700" y="5888863"/>
                    <a:pt x="1155700" y="5916930"/>
                  </a:cubicBezTo>
                  <a:cubicBezTo>
                    <a:pt x="1155700" y="5944997"/>
                    <a:pt x="1132967" y="5967730"/>
                    <a:pt x="1104900" y="5967730"/>
                  </a:cubicBezTo>
                  <a:cubicBezTo>
                    <a:pt x="1076833" y="5967730"/>
                    <a:pt x="1054100" y="5944997"/>
                    <a:pt x="1054100" y="5916930"/>
                  </a:cubicBezTo>
                  <a:cubicBezTo>
                    <a:pt x="1054100" y="5888863"/>
                    <a:pt x="1076833" y="5866130"/>
                    <a:pt x="1104900" y="5866130"/>
                  </a:cubicBezTo>
                  <a:lnTo>
                    <a:pt x="2686050" y="5866130"/>
                  </a:lnTo>
                  <a:lnTo>
                    <a:pt x="6375654" y="5866130"/>
                  </a:lnTo>
                  <a:lnTo>
                    <a:pt x="6375654" y="5916930"/>
                  </a:lnTo>
                  <a:lnTo>
                    <a:pt x="6324854" y="5916930"/>
                  </a:lnTo>
                  <a:lnTo>
                    <a:pt x="6324854" y="3970020"/>
                  </a:lnTo>
                  <a:lnTo>
                    <a:pt x="6324854" y="3135630"/>
                  </a:lnTo>
                  <a:lnTo>
                    <a:pt x="6375654" y="3135630"/>
                  </a:lnTo>
                  <a:lnTo>
                    <a:pt x="6375654" y="3186430"/>
                  </a:lnTo>
                  <a:cubicBezTo>
                    <a:pt x="6347587" y="3186430"/>
                    <a:pt x="6324854" y="3163697"/>
                    <a:pt x="6324854" y="3135630"/>
                  </a:cubicBezTo>
                  <a:lnTo>
                    <a:pt x="6324854" y="2579370"/>
                  </a:lnTo>
                  <a:lnTo>
                    <a:pt x="6375654" y="2579370"/>
                  </a:lnTo>
                  <a:lnTo>
                    <a:pt x="6375654" y="2630170"/>
                  </a:lnTo>
                  <a:lnTo>
                    <a:pt x="2686177" y="2630170"/>
                  </a:lnTo>
                  <a:cubicBezTo>
                    <a:pt x="2663190" y="2630170"/>
                    <a:pt x="2643124" y="2614803"/>
                    <a:pt x="2637155" y="2592578"/>
                  </a:cubicBezTo>
                  <a:lnTo>
                    <a:pt x="1957578" y="64643"/>
                  </a:lnTo>
                  <a:lnTo>
                    <a:pt x="2006600" y="51435"/>
                  </a:lnTo>
                  <a:lnTo>
                    <a:pt x="2054479" y="68453"/>
                  </a:lnTo>
                  <a:lnTo>
                    <a:pt x="1152779" y="2596261"/>
                  </a:lnTo>
                  <a:cubicBezTo>
                    <a:pt x="1145540" y="2616708"/>
                    <a:pt x="1126363" y="2630170"/>
                    <a:pt x="1104900" y="2630170"/>
                  </a:cubicBezTo>
                  <a:lnTo>
                    <a:pt x="50800" y="2630170"/>
                  </a:lnTo>
                  <a:close/>
                </a:path>
              </a:pathLst>
            </a:custGeom>
            <a:solidFill>
              <a:srgbClr val="595959"/>
            </a:solidFill>
          </p:spPr>
        </p:sp>
        <p:sp>
          <p:nvSpPr>
            <p:cNvPr name="TextBox 72" id="72"/>
            <p:cNvSpPr txBox="true"/>
            <p:nvPr/>
          </p:nvSpPr>
          <p:spPr>
            <a:xfrm>
              <a:off x="0" y="-47625"/>
              <a:ext cx="6426400" cy="3486825"/>
            </a:xfrm>
            <a:prstGeom prst="rect">
              <a:avLst/>
            </a:prstGeom>
          </p:spPr>
          <p:txBody>
            <a:bodyPr anchor="ctr" rtlCol="false" tIns="50800" lIns="50800" bIns="50800" rIns="50800"/>
            <a:lstStyle/>
            <a:p>
              <a:pPr algn="l">
                <a:lnSpc>
                  <a:spcPts val="2640"/>
                </a:lnSpc>
              </a:pPr>
              <a:r>
                <a:rPr lang="en-US" sz="2200" i="true">
                  <a:solidFill>
                    <a:srgbClr val="000000"/>
                  </a:solidFill>
                  <a:latin typeface="Arial Italics"/>
                  <a:ea typeface="Arial Italics"/>
                  <a:cs typeface="Arial Italics"/>
                  <a:sym typeface="Arial Italics"/>
                </a:rPr>
                <a:t>The student desks are located here because they face the whiteboard and it is located in the front of the room and is used during daily instruction. </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97A7"/>
                  </a:solidFill>
                  <a:latin typeface="Arial Bold"/>
                  <a:ea typeface="Arial Bold"/>
                  <a:cs typeface="Arial Bold"/>
                  <a:sym typeface="Arial Bold"/>
                  <a:hlinkClick r:id="rId6" action="ppaction://hlinksldjump"/>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8" action="ppaction://hlinksldjump"/>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9" action="ppaction://hlinksldjump"/>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10"/>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11"/>
            <a:stretch>
              <a:fillRect l="0" t="-101118" r="-264132" b="-2979"/>
            </a:stretch>
          </a:blipFill>
        </p:spPr>
      </p:sp>
      <p:grpSp>
        <p:nvGrpSpPr>
          <p:cNvPr name="Group 38" id="38"/>
          <p:cNvGrpSpPr/>
          <p:nvPr/>
        </p:nvGrpSpPr>
        <p:grpSpPr>
          <a:xfrm rot="-5400000">
            <a:off x="7660723" y="77206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10800000">
            <a:off x="6762376"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10800000">
            <a:off x="974815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59" id="59"/>
          <p:cNvGrpSpPr/>
          <p:nvPr/>
        </p:nvGrpSpPr>
        <p:grpSpPr>
          <a:xfrm rot="-10800000">
            <a:off x="282035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a:solidFill>
                    <a:srgbClr val="000000"/>
                  </a:solidFill>
                  <a:latin typeface="Arial Bold"/>
                  <a:ea typeface="Arial Bold"/>
                  <a:cs typeface="Arial Bold"/>
                  <a:sym typeface="Arial Bold"/>
                </a:rPr>
                <a:t>Student </a:t>
              </a:r>
            </a:p>
            <a:p>
              <a:pPr algn="ctr">
                <a:lnSpc>
                  <a:spcPts val="2640"/>
                </a:lnSpc>
              </a:pPr>
              <a:r>
                <a:rPr lang="en-US" b="true" sz="2200">
                  <a:solidFill>
                    <a:srgbClr val="000000"/>
                  </a:solidFill>
                  <a:latin typeface="Arial Bold"/>
                  <a:ea typeface="Arial Bold"/>
                  <a:cs typeface="Arial Bold"/>
                  <a:sym typeface="Arial Bold"/>
                </a:rPr>
                <a:t>Resource Center</a:t>
              </a:r>
            </a:p>
          </p:txBody>
        </p:sp>
      </p:grpSp>
      <p:grpSp>
        <p:nvGrpSpPr>
          <p:cNvPr name="Group 66" id="66"/>
          <p:cNvGrpSpPr/>
          <p:nvPr/>
        </p:nvGrpSpPr>
        <p:grpSpPr>
          <a:xfrm rot="0">
            <a:off x="11591900" y="2588700"/>
            <a:ext cx="2362200" cy="738600"/>
            <a:chOff x="0" y="0"/>
            <a:chExt cx="3149600" cy="984800"/>
          </a:xfrm>
        </p:grpSpPr>
        <p:sp>
          <p:nvSpPr>
            <p:cNvPr name="Freeform 67" id="67"/>
            <p:cNvSpPr/>
            <p:nvPr/>
          </p:nvSpPr>
          <p:spPr>
            <a:xfrm flipH="false" flipV="false" rot="0">
              <a:off x="0" y="0"/>
              <a:ext cx="3149600" cy="984800"/>
            </a:xfrm>
            <a:custGeom>
              <a:avLst/>
              <a:gdLst/>
              <a:ahLst/>
              <a:cxnLst/>
              <a:rect r="r" b="b" t="t" l="l"/>
              <a:pathLst>
                <a:path h="984800" w="3149600">
                  <a:moveTo>
                    <a:pt x="0" y="0"/>
                  </a:moveTo>
                  <a:lnTo>
                    <a:pt x="3149600" y="0"/>
                  </a:lnTo>
                  <a:lnTo>
                    <a:pt x="3149600" y="984800"/>
                  </a:lnTo>
                  <a:lnTo>
                    <a:pt x="0" y="984800"/>
                  </a:lnTo>
                  <a:close/>
                </a:path>
              </a:pathLst>
            </a:custGeom>
            <a:solidFill>
              <a:srgbClr val="000000">
                <a:alpha val="0"/>
              </a:srgbClr>
            </a:solidFill>
          </p:spPr>
        </p:sp>
        <p:sp>
          <p:nvSpPr>
            <p:cNvPr name="TextBox 68" id="68"/>
            <p:cNvSpPr txBox="true"/>
            <p:nvPr/>
          </p:nvSpPr>
          <p:spPr>
            <a:xfrm>
              <a:off x="0" y="-47625"/>
              <a:ext cx="3149600" cy="1032425"/>
            </a:xfrm>
            <a:prstGeom prst="rect">
              <a:avLst/>
            </a:prstGeom>
          </p:spPr>
          <p:txBody>
            <a:bodyPr anchor="t" rtlCol="false" tIns="0" lIns="0" bIns="0" rIns="0"/>
            <a:lstStyle/>
            <a:p>
              <a:pPr algn="l">
                <a:lnSpc>
                  <a:spcPts val="2879"/>
                </a:lnSpc>
              </a:pPr>
              <a:r>
                <a:rPr lang="en-US" sz="2400" u="sng">
                  <a:solidFill>
                    <a:srgbClr val="0097A7"/>
                  </a:solidFill>
                  <a:latin typeface="Arial"/>
                  <a:ea typeface="Arial"/>
                  <a:cs typeface="Arial"/>
                  <a:sym typeface="Arial"/>
                </a:rPr>
                <a:t>Student Desks</a:t>
              </a:r>
            </a:p>
          </p:txBody>
        </p:sp>
      </p:grpSp>
      <p:grpSp>
        <p:nvGrpSpPr>
          <p:cNvPr name="Group 69" id="69"/>
          <p:cNvGrpSpPr/>
          <p:nvPr/>
        </p:nvGrpSpPr>
        <p:grpSpPr>
          <a:xfrm rot="0">
            <a:off x="14619850" y="7767950"/>
            <a:ext cx="2179800" cy="677400"/>
            <a:chOff x="0" y="0"/>
            <a:chExt cx="2906400" cy="903200"/>
          </a:xfrm>
        </p:grpSpPr>
        <p:sp>
          <p:nvSpPr>
            <p:cNvPr name="Freeform 70" id="70"/>
            <p:cNvSpPr/>
            <p:nvPr/>
          </p:nvSpPr>
          <p:spPr>
            <a:xfrm flipH="false" flipV="false" rot="0">
              <a:off x="0" y="0"/>
              <a:ext cx="2906400" cy="903200"/>
            </a:xfrm>
            <a:custGeom>
              <a:avLst/>
              <a:gdLst/>
              <a:ahLst/>
              <a:cxnLst/>
              <a:rect r="r" b="b" t="t" l="l"/>
              <a:pathLst>
                <a:path h="903200" w="2906400">
                  <a:moveTo>
                    <a:pt x="0" y="0"/>
                  </a:moveTo>
                  <a:lnTo>
                    <a:pt x="2906400" y="0"/>
                  </a:lnTo>
                  <a:lnTo>
                    <a:pt x="2906400" y="903200"/>
                  </a:lnTo>
                  <a:lnTo>
                    <a:pt x="0" y="903200"/>
                  </a:lnTo>
                  <a:close/>
                </a:path>
              </a:pathLst>
            </a:custGeom>
            <a:solidFill>
              <a:srgbClr val="000000">
                <a:alpha val="0"/>
              </a:srgbClr>
            </a:solidFill>
          </p:spPr>
        </p:sp>
        <p:sp>
          <p:nvSpPr>
            <p:cNvPr name="TextBox 71" id="71"/>
            <p:cNvSpPr txBox="true"/>
            <p:nvPr/>
          </p:nvSpPr>
          <p:spPr>
            <a:xfrm>
              <a:off x="0" y="-47625"/>
              <a:ext cx="2906400" cy="950825"/>
            </a:xfrm>
            <a:prstGeom prst="rect">
              <a:avLst/>
            </a:prstGeom>
          </p:spPr>
          <p:txBody>
            <a:bodyPr anchor="t" rtlCol="false" tIns="0" lIns="0" bIns="0" rIns="0"/>
            <a:lstStyle/>
            <a:p>
              <a:pPr algn="ctr">
                <a:lnSpc>
                  <a:spcPts val="2400"/>
                </a:lnSpc>
              </a:pPr>
              <a:r>
                <a:rPr lang="en-US" sz="2000" u="sng">
                  <a:solidFill>
                    <a:srgbClr val="0097A7"/>
                  </a:solidFill>
                  <a:latin typeface="Arial"/>
                  <a:ea typeface="Arial"/>
                  <a:cs typeface="Arial"/>
                  <a:sym typeface="Arial"/>
                </a:rPr>
                <a:t>Small Group</a:t>
              </a:r>
            </a:p>
          </p:txBody>
        </p:sp>
      </p:grpSp>
      <p:grpSp>
        <p:nvGrpSpPr>
          <p:cNvPr name="Group 72" id="72"/>
          <p:cNvGrpSpPr/>
          <p:nvPr/>
        </p:nvGrpSpPr>
        <p:grpSpPr>
          <a:xfrm rot="10799565">
            <a:off x="12896414" y="2645160"/>
            <a:ext cx="4819800" cy="2579400"/>
            <a:chOff x="0" y="0"/>
            <a:chExt cx="6426400" cy="3439200"/>
          </a:xfrm>
        </p:grpSpPr>
        <p:sp>
          <p:nvSpPr>
            <p:cNvPr name="Freeform 73" id="73"/>
            <p:cNvSpPr/>
            <p:nvPr/>
          </p:nvSpPr>
          <p:spPr>
            <a:xfrm flipH="false" flipV="false" rot="0">
              <a:off x="50800" y="-2134362"/>
              <a:ext cx="6324854" cy="5522722"/>
            </a:xfrm>
            <a:custGeom>
              <a:avLst/>
              <a:gdLst/>
              <a:ahLst/>
              <a:cxnLst/>
              <a:rect r="r" b="b" t="t" l="l"/>
              <a:pathLst>
                <a:path h="5522722" w="6324854">
                  <a:moveTo>
                    <a:pt x="0" y="2185162"/>
                  </a:moveTo>
                  <a:lnTo>
                    <a:pt x="1054100" y="2185162"/>
                  </a:lnTo>
                  <a:lnTo>
                    <a:pt x="1916811" y="0"/>
                  </a:lnTo>
                  <a:lnTo>
                    <a:pt x="2635377" y="2185162"/>
                  </a:lnTo>
                  <a:lnTo>
                    <a:pt x="6324854" y="2185162"/>
                  </a:lnTo>
                  <a:lnTo>
                    <a:pt x="6324854" y="2741422"/>
                  </a:lnTo>
                  <a:lnTo>
                    <a:pt x="6324854" y="3575812"/>
                  </a:lnTo>
                  <a:lnTo>
                    <a:pt x="6324854" y="5522722"/>
                  </a:lnTo>
                  <a:lnTo>
                    <a:pt x="2635377" y="5522722"/>
                  </a:lnTo>
                  <a:lnTo>
                    <a:pt x="1054100" y="5522722"/>
                  </a:lnTo>
                  <a:lnTo>
                    <a:pt x="0" y="5522722"/>
                  </a:lnTo>
                  <a:lnTo>
                    <a:pt x="0" y="3575812"/>
                  </a:lnTo>
                  <a:lnTo>
                    <a:pt x="0" y="2741422"/>
                  </a:lnTo>
                  <a:close/>
                </a:path>
              </a:pathLst>
            </a:custGeom>
            <a:solidFill>
              <a:srgbClr val="FFFFFF"/>
            </a:solidFill>
          </p:spPr>
        </p:sp>
        <p:sp>
          <p:nvSpPr>
            <p:cNvPr name="Freeform 74" id="74"/>
            <p:cNvSpPr/>
            <p:nvPr/>
          </p:nvSpPr>
          <p:spPr>
            <a:xfrm flipH="false" flipV="false" rot="0">
              <a:off x="0" y="-2185797"/>
              <a:ext cx="6426454" cy="5624957"/>
            </a:xfrm>
            <a:custGeom>
              <a:avLst/>
              <a:gdLst/>
              <a:ahLst/>
              <a:cxnLst/>
              <a:rect r="r" b="b" t="t" l="l"/>
              <a:pathLst>
                <a:path h="5624957" w="6426454">
                  <a:moveTo>
                    <a:pt x="50800" y="2185797"/>
                  </a:moveTo>
                  <a:lnTo>
                    <a:pt x="1104900" y="2185797"/>
                  </a:lnTo>
                  <a:lnTo>
                    <a:pt x="1104900" y="2236597"/>
                  </a:lnTo>
                  <a:lnTo>
                    <a:pt x="1057656" y="2217928"/>
                  </a:lnTo>
                  <a:lnTo>
                    <a:pt x="1920367" y="32766"/>
                  </a:lnTo>
                  <a:cubicBezTo>
                    <a:pt x="1928241" y="12827"/>
                    <a:pt x="1947672" y="0"/>
                    <a:pt x="1969135" y="635"/>
                  </a:cubicBezTo>
                  <a:cubicBezTo>
                    <a:pt x="1990598" y="1270"/>
                    <a:pt x="2009267" y="15240"/>
                    <a:pt x="2015871" y="35560"/>
                  </a:cubicBezTo>
                  <a:lnTo>
                    <a:pt x="2734437" y="2220722"/>
                  </a:lnTo>
                  <a:lnTo>
                    <a:pt x="2686177" y="2236597"/>
                  </a:lnTo>
                  <a:lnTo>
                    <a:pt x="2686177" y="2185797"/>
                  </a:lnTo>
                  <a:lnTo>
                    <a:pt x="6375654" y="2185797"/>
                  </a:lnTo>
                  <a:cubicBezTo>
                    <a:pt x="6403721" y="2185797"/>
                    <a:pt x="6426454" y="2208530"/>
                    <a:pt x="6426454" y="2236597"/>
                  </a:cubicBezTo>
                  <a:lnTo>
                    <a:pt x="6426454" y="2792857"/>
                  </a:lnTo>
                  <a:lnTo>
                    <a:pt x="6375654" y="2792857"/>
                  </a:lnTo>
                  <a:lnTo>
                    <a:pt x="6375654" y="2742057"/>
                  </a:lnTo>
                  <a:cubicBezTo>
                    <a:pt x="6403721" y="2742057"/>
                    <a:pt x="6426454" y="2764790"/>
                    <a:pt x="6426454" y="2792857"/>
                  </a:cubicBezTo>
                  <a:lnTo>
                    <a:pt x="6426454" y="3627247"/>
                  </a:lnTo>
                  <a:lnTo>
                    <a:pt x="6375654" y="3627247"/>
                  </a:lnTo>
                  <a:lnTo>
                    <a:pt x="6426454" y="3627247"/>
                  </a:lnTo>
                  <a:lnTo>
                    <a:pt x="6426454" y="5574157"/>
                  </a:lnTo>
                  <a:cubicBezTo>
                    <a:pt x="6426454" y="5602224"/>
                    <a:pt x="6403721" y="5624957"/>
                    <a:pt x="6375654" y="5624957"/>
                  </a:cubicBezTo>
                  <a:lnTo>
                    <a:pt x="2686177" y="5624957"/>
                  </a:lnTo>
                  <a:lnTo>
                    <a:pt x="2686177" y="5574157"/>
                  </a:lnTo>
                  <a:lnTo>
                    <a:pt x="2686177" y="5624957"/>
                  </a:lnTo>
                  <a:lnTo>
                    <a:pt x="1104900" y="5624957"/>
                  </a:lnTo>
                  <a:lnTo>
                    <a:pt x="1104900" y="5574157"/>
                  </a:lnTo>
                  <a:lnTo>
                    <a:pt x="1104900" y="5523357"/>
                  </a:lnTo>
                  <a:lnTo>
                    <a:pt x="1104900" y="5574157"/>
                  </a:lnTo>
                  <a:lnTo>
                    <a:pt x="1104900" y="5624957"/>
                  </a:lnTo>
                  <a:lnTo>
                    <a:pt x="50800" y="5624957"/>
                  </a:lnTo>
                  <a:cubicBezTo>
                    <a:pt x="22733" y="5624957"/>
                    <a:pt x="0" y="5602224"/>
                    <a:pt x="0" y="5574157"/>
                  </a:cubicBezTo>
                  <a:lnTo>
                    <a:pt x="0" y="3627247"/>
                  </a:lnTo>
                  <a:lnTo>
                    <a:pt x="50800" y="3627247"/>
                  </a:lnTo>
                  <a:lnTo>
                    <a:pt x="0" y="3627247"/>
                  </a:lnTo>
                  <a:lnTo>
                    <a:pt x="0" y="2792857"/>
                  </a:lnTo>
                  <a:cubicBezTo>
                    <a:pt x="0" y="2764790"/>
                    <a:pt x="22733" y="2742057"/>
                    <a:pt x="50800" y="2742057"/>
                  </a:cubicBezTo>
                  <a:lnTo>
                    <a:pt x="50800" y="2792857"/>
                  </a:lnTo>
                  <a:lnTo>
                    <a:pt x="0" y="2792857"/>
                  </a:lnTo>
                  <a:lnTo>
                    <a:pt x="0" y="2236597"/>
                  </a:lnTo>
                  <a:cubicBezTo>
                    <a:pt x="0" y="2208530"/>
                    <a:pt x="22733" y="2185797"/>
                    <a:pt x="50800" y="2185797"/>
                  </a:cubicBezTo>
                  <a:moveTo>
                    <a:pt x="50800" y="2287397"/>
                  </a:moveTo>
                  <a:lnTo>
                    <a:pt x="50800" y="2236597"/>
                  </a:lnTo>
                  <a:lnTo>
                    <a:pt x="101600" y="2236597"/>
                  </a:lnTo>
                  <a:lnTo>
                    <a:pt x="101600" y="2792857"/>
                  </a:lnTo>
                  <a:cubicBezTo>
                    <a:pt x="101600" y="2820924"/>
                    <a:pt x="78867" y="2843657"/>
                    <a:pt x="50800" y="2843657"/>
                  </a:cubicBezTo>
                  <a:lnTo>
                    <a:pt x="50800" y="2792857"/>
                  </a:lnTo>
                  <a:lnTo>
                    <a:pt x="101600" y="2792857"/>
                  </a:lnTo>
                  <a:lnTo>
                    <a:pt x="101600" y="3627247"/>
                  </a:lnTo>
                  <a:lnTo>
                    <a:pt x="101600" y="5574157"/>
                  </a:lnTo>
                  <a:lnTo>
                    <a:pt x="50800" y="5574157"/>
                  </a:lnTo>
                  <a:lnTo>
                    <a:pt x="50800" y="5523357"/>
                  </a:lnTo>
                  <a:lnTo>
                    <a:pt x="1104900" y="5523357"/>
                  </a:lnTo>
                  <a:cubicBezTo>
                    <a:pt x="1132967" y="5523357"/>
                    <a:pt x="1155700" y="5546090"/>
                    <a:pt x="1155700" y="5574157"/>
                  </a:cubicBezTo>
                  <a:cubicBezTo>
                    <a:pt x="1155700" y="5602224"/>
                    <a:pt x="1132967" y="5624957"/>
                    <a:pt x="1104900" y="5624957"/>
                  </a:cubicBezTo>
                  <a:cubicBezTo>
                    <a:pt x="1076833" y="5624957"/>
                    <a:pt x="1054100" y="5602224"/>
                    <a:pt x="1054100" y="5574157"/>
                  </a:cubicBezTo>
                  <a:cubicBezTo>
                    <a:pt x="1054100" y="5546090"/>
                    <a:pt x="1076833" y="5523357"/>
                    <a:pt x="1104900" y="5523357"/>
                  </a:cubicBezTo>
                  <a:lnTo>
                    <a:pt x="2686050" y="5523357"/>
                  </a:lnTo>
                  <a:lnTo>
                    <a:pt x="6375654" y="5523357"/>
                  </a:lnTo>
                  <a:lnTo>
                    <a:pt x="6375654" y="5574157"/>
                  </a:lnTo>
                  <a:lnTo>
                    <a:pt x="6324854" y="5574157"/>
                  </a:lnTo>
                  <a:lnTo>
                    <a:pt x="6324854" y="3627247"/>
                  </a:lnTo>
                  <a:lnTo>
                    <a:pt x="6324854" y="2792857"/>
                  </a:lnTo>
                  <a:lnTo>
                    <a:pt x="6375654" y="2792857"/>
                  </a:lnTo>
                  <a:lnTo>
                    <a:pt x="6375654" y="2843657"/>
                  </a:lnTo>
                  <a:cubicBezTo>
                    <a:pt x="6347587" y="2843657"/>
                    <a:pt x="6324854" y="2820924"/>
                    <a:pt x="6324854" y="2792857"/>
                  </a:cubicBezTo>
                  <a:lnTo>
                    <a:pt x="6324854" y="2236597"/>
                  </a:lnTo>
                  <a:lnTo>
                    <a:pt x="6375654" y="2236597"/>
                  </a:lnTo>
                  <a:lnTo>
                    <a:pt x="6375654" y="2287397"/>
                  </a:lnTo>
                  <a:lnTo>
                    <a:pt x="2686177" y="2287397"/>
                  </a:lnTo>
                  <a:cubicBezTo>
                    <a:pt x="2664206" y="2287397"/>
                    <a:pt x="2644775" y="2273300"/>
                    <a:pt x="2637917" y="2252472"/>
                  </a:cubicBezTo>
                  <a:lnTo>
                    <a:pt x="1919351" y="67310"/>
                  </a:lnTo>
                  <a:lnTo>
                    <a:pt x="1967611" y="51435"/>
                  </a:lnTo>
                  <a:lnTo>
                    <a:pt x="2014855" y="70104"/>
                  </a:lnTo>
                  <a:lnTo>
                    <a:pt x="1152144" y="2255266"/>
                  </a:lnTo>
                  <a:cubicBezTo>
                    <a:pt x="1144524" y="2274697"/>
                    <a:pt x="1125728" y="2287397"/>
                    <a:pt x="1104900" y="2287397"/>
                  </a:cubicBezTo>
                  <a:lnTo>
                    <a:pt x="50800" y="2287397"/>
                  </a:lnTo>
                  <a:close/>
                </a:path>
              </a:pathLst>
            </a:custGeom>
            <a:solidFill>
              <a:srgbClr val="595959"/>
            </a:solidFill>
          </p:spPr>
        </p:sp>
      </p:grpSp>
      <p:grpSp>
        <p:nvGrpSpPr>
          <p:cNvPr name="Group 75" id="75"/>
          <p:cNvGrpSpPr/>
          <p:nvPr/>
        </p:nvGrpSpPr>
        <p:grpSpPr>
          <a:xfrm rot="0">
            <a:off x="13235850" y="2779900"/>
            <a:ext cx="4196400" cy="2524200"/>
            <a:chOff x="0" y="0"/>
            <a:chExt cx="5595200" cy="3365600"/>
          </a:xfrm>
        </p:grpSpPr>
        <p:sp>
          <p:nvSpPr>
            <p:cNvPr name="Freeform 76" id="76"/>
            <p:cNvSpPr/>
            <p:nvPr/>
          </p:nvSpPr>
          <p:spPr>
            <a:xfrm flipH="false" flipV="false" rot="0">
              <a:off x="0" y="0"/>
              <a:ext cx="5595200" cy="3365600"/>
            </a:xfrm>
            <a:custGeom>
              <a:avLst/>
              <a:gdLst/>
              <a:ahLst/>
              <a:cxnLst/>
              <a:rect r="r" b="b" t="t" l="l"/>
              <a:pathLst>
                <a:path h="3365600" w="5595200">
                  <a:moveTo>
                    <a:pt x="0" y="0"/>
                  </a:moveTo>
                  <a:lnTo>
                    <a:pt x="5595200" y="0"/>
                  </a:lnTo>
                  <a:lnTo>
                    <a:pt x="5595200" y="3365600"/>
                  </a:lnTo>
                  <a:lnTo>
                    <a:pt x="0" y="3365600"/>
                  </a:lnTo>
                  <a:close/>
                </a:path>
              </a:pathLst>
            </a:custGeom>
            <a:solidFill>
              <a:srgbClr val="000000">
                <a:alpha val="0"/>
              </a:srgbClr>
            </a:solidFill>
          </p:spPr>
        </p:sp>
        <p:sp>
          <p:nvSpPr>
            <p:cNvPr name="TextBox 77" id="77"/>
            <p:cNvSpPr txBox="true"/>
            <p:nvPr/>
          </p:nvSpPr>
          <p:spPr>
            <a:xfrm>
              <a:off x="0" y="-47625"/>
              <a:ext cx="5595200" cy="3413225"/>
            </a:xfrm>
            <a:prstGeom prst="rect">
              <a:avLst/>
            </a:prstGeom>
          </p:spPr>
          <p:txBody>
            <a:bodyPr anchor="t" rtlCol="false" tIns="0" lIns="0" bIns="0" rIns="0"/>
            <a:lstStyle/>
            <a:p>
              <a:pPr algn="l">
                <a:lnSpc>
                  <a:spcPts val="2400"/>
                </a:lnSpc>
              </a:pPr>
              <a:r>
                <a:rPr lang="en-US" sz="2000">
                  <a:solidFill>
                    <a:srgbClr val="000000"/>
                  </a:solidFill>
                  <a:latin typeface="Arial"/>
                  <a:ea typeface="Arial"/>
                  <a:cs typeface="Arial"/>
                  <a:sym typeface="Arial"/>
                </a:rPr>
                <a:t>The small group table is located here because here the teacher will be able to work with small groups without distracting the other students while they work and will also be able to keep an eye on the other students. </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2CC"/>
        </a:solidFill>
      </p:bgPr>
    </p:bg>
    <p:spTree>
      <p:nvGrpSpPr>
        <p:cNvPr id="1" name=""/>
        <p:cNvGrpSpPr/>
        <p:nvPr/>
      </p:nvGrpSpPr>
      <p:grpSpPr>
        <a:xfrm>
          <a:off x="0" y="0"/>
          <a:ext cx="0" cy="0"/>
          <a:chOff x="0" y="0"/>
          <a:chExt cx="0" cy="0"/>
        </a:xfrm>
      </p:grpSpPr>
      <p:sp>
        <p:nvSpPr>
          <p:cNvPr name="Freeform 2" id="2"/>
          <p:cNvSpPr/>
          <p:nvPr/>
        </p:nvSpPr>
        <p:spPr>
          <a:xfrm flipH="false" flipV="false" rot="0">
            <a:off x="-100" y="-15300"/>
            <a:ext cx="6096148" cy="10286696"/>
          </a:xfrm>
          <a:custGeom>
            <a:avLst/>
            <a:gdLst/>
            <a:ahLst/>
            <a:cxnLst/>
            <a:rect r="r" b="b" t="t" l="l"/>
            <a:pathLst>
              <a:path h="10286696" w="6096148">
                <a:moveTo>
                  <a:pt x="0" y="0"/>
                </a:moveTo>
                <a:lnTo>
                  <a:pt x="6096148" y="0"/>
                </a:lnTo>
                <a:lnTo>
                  <a:pt x="6096148" y="10286696"/>
                </a:lnTo>
                <a:lnTo>
                  <a:pt x="0" y="10286696"/>
                </a:lnTo>
                <a:lnTo>
                  <a:pt x="0" y="0"/>
                </a:lnTo>
                <a:close/>
              </a:path>
            </a:pathLst>
          </a:custGeom>
          <a:blipFill>
            <a:blip r:embed="rId3">
              <a:alphaModFix amt="32000"/>
            </a:blip>
            <a:stretch>
              <a:fillRect l="0" t="0" r="-153904" b="0"/>
            </a:stretch>
          </a:blipFill>
        </p:spPr>
      </p:sp>
      <p:sp>
        <p:nvSpPr>
          <p:cNvPr name="Freeform 3" id="3"/>
          <p:cNvSpPr/>
          <p:nvPr/>
        </p:nvSpPr>
        <p:spPr>
          <a:xfrm flipH="true" flipV="false" rot="0">
            <a:off x="6096046" y="-15300"/>
            <a:ext cx="6096148" cy="10286696"/>
          </a:xfrm>
          <a:custGeom>
            <a:avLst/>
            <a:gdLst/>
            <a:ahLst/>
            <a:cxnLst/>
            <a:rect r="r" b="b" t="t" l="l"/>
            <a:pathLst>
              <a:path h="10286696" w="6096148">
                <a:moveTo>
                  <a:pt x="6096148" y="0"/>
                </a:moveTo>
                <a:lnTo>
                  <a:pt x="0" y="0"/>
                </a:lnTo>
                <a:lnTo>
                  <a:pt x="0" y="10286696"/>
                </a:lnTo>
                <a:lnTo>
                  <a:pt x="6096148" y="10286696"/>
                </a:lnTo>
                <a:lnTo>
                  <a:pt x="6096148" y="0"/>
                </a:lnTo>
                <a:close/>
              </a:path>
            </a:pathLst>
          </a:custGeom>
          <a:blipFill>
            <a:blip r:embed="rId3">
              <a:alphaModFix amt="32000"/>
            </a:blip>
            <a:stretch>
              <a:fillRect l="0" t="0" r="-153904" b="0"/>
            </a:stretch>
          </a:blipFill>
        </p:spPr>
      </p:sp>
      <p:sp>
        <p:nvSpPr>
          <p:cNvPr name="Freeform 4" id="4"/>
          <p:cNvSpPr/>
          <p:nvPr/>
        </p:nvSpPr>
        <p:spPr>
          <a:xfrm flipH="true" flipV="false" rot="0">
            <a:off x="12192194" y="-15300"/>
            <a:ext cx="6096148" cy="10286698"/>
          </a:xfrm>
          <a:custGeom>
            <a:avLst/>
            <a:gdLst/>
            <a:ahLst/>
            <a:cxnLst/>
            <a:rect r="r" b="b" t="t" l="l"/>
            <a:pathLst>
              <a:path h="10286698" w="6096148">
                <a:moveTo>
                  <a:pt x="6096148" y="0"/>
                </a:moveTo>
                <a:lnTo>
                  <a:pt x="0" y="0"/>
                </a:lnTo>
                <a:lnTo>
                  <a:pt x="0" y="10286698"/>
                </a:lnTo>
                <a:lnTo>
                  <a:pt x="6096148" y="10286698"/>
                </a:lnTo>
                <a:lnTo>
                  <a:pt x="6096148" y="0"/>
                </a:lnTo>
                <a:close/>
              </a:path>
            </a:pathLst>
          </a:custGeom>
          <a:blipFill>
            <a:blip r:embed="rId3">
              <a:alphaModFix amt="32000"/>
            </a:blip>
            <a:stretch>
              <a:fillRect l="0" t="0" r="-153904" b="0"/>
            </a:stretch>
          </a:blipFill>
        </p:spPr>
      </p:sp>
      <p:sp>
        <p:nvSpPr>
          <p:cNvPr name="Freeform 5" id="5">
            <a:hlinkClick r:id="rId5" action="ppaction://hlinksldjump"/>
          </p:cNvPr>
          <p:cNvSpPr/>
          <p:nvPr/>
        </p:nvSpPr>
        <p:spPr>
          <a:xfrm flipH="false" flipV="false" rot="0">
            <a:off x="468748" y="9174950"/>
            <a:ext cx="894892" cy="843150"/>
          </a:xfrm>
          <a:custGeom>
            <a:avLst/>
            <a:gdLst/>
            <a:ahLst/>
            <a:cxnLst/>
            <a:rect r="r" b="b" t="t" l="l"/>
            <a:pathLst>
              <a:path h="843150" w="894892">
                <a:moveTo>
                  <a:pt x="0" y="0"/>
                </a:moveTo>
                <a:lnTo>
                  <a:pt x="894892" y="0"/>
                </a:lnTo>
                <a:lnTo>
                  <a:pt x="894892" y="843150"/>
                </a:lnTo>
                <a:lnTo>
                  <a:pt x="0" y="843150"/>
                </a:lnTo>
                <a:lnTo>
                  <a:pt x="0" y="0"/>
                </a:lnTo>
                <a:close/>
              </a:path>
            </a:pathLst>
          </a:custGeom>
          <a:blipFill>
            <a:blip r:embed="rId4"/>
            <a:stretch>
              <a:fillRect l="0" t="0" r="0" b="0"/>
            </a:stretch>
          </a:blipFill>
        </p:spPr>
      </p:sp>
      <p:grpSp>
        <p:nvGrpSpPr>
          <p:cNvPr name="Group 6" id="6"/>
          <p:cNvGrpSpPr/>
          <p:nvPr/>
        </p:nvGrpSpPr>
        <p:grpSpPr>
          <a:xfrm rot="0">
            <a:off x="5768625" y="5275"/>
            <a:ext cx="3112650" cy="477450"/>
            <a:chOff x="0" y="0"/>
            <a:chExt cx="4150200" cy="636600"/>
          </a:xfrm>
        </p:grpSpPr>
        <p:sp>
          <p:nvSpPr>
            <p:cNvPr name="Freeform 7" id="7"/>
            <p:cNvSpPr/>
            <p:nvPr/>
          </p:nvSpPr>
          <p:spPr>
            <a:xfrm flipH="false" flipV="false" rot="0">
              <a:off x="12700" y="12700"/>
              <a:ext cx="4124833" cy="611251"/>
            </a:xfrm>
            <a:custGeom>
              <a:avLst/>
              <a:gdLst/>
              <a:ahLst/>
              <a:cxnLst/>
              <a:rect r="r" b="b" t="t" l="l"/>
              <a:pathLst>
                <a:path h="611251" w="4124833">
                  <a:moveTo>
                    <a:pt x="0" y="0"/>
                  </a:moveTo>
                  <a:lnTo>
                    <a:pt x="4124833" y="0"/>
                  </a:lnTo>
                  <a:lnTo>
                    <a:pt x="4124833" y="611251"/>
                  </a:lnTo>
                  <a:lnTo>
                    <a:pt x="0" y="611251"/>
                  </a:lnTo>
                  <a:close/>
                </a:path>
              </a:pathLst>
            </a:custGeom>
            <a:solidFill>
              <a:srgbClr val="FFF2CC"/>
            </a:solidFill>
          </p:spPr>
        </p:sp>
        <p:sp>
          <p:nvSpPr>
            <p:cNvPr name="Freeform 8" id="8"/>
            <p:cNvSpPr/>
            <p:nvPr/>
          </p:nvSpPr>
          <p:spPr>
            <a:xfrm flipH="false" flipV="false" rot="0">
              <a:off x="0" y="0"/>
              <a:ext cx="4150233" cy="636651"/>
            </a:xfrm>
            <a:custGeom>
              <a:avLst/>
              <a:gdLst/>
              <a:ahLst/>
              <a:cxnLst/>
              <a:rect r="r" b="b" t="t" l="l"/>
              <a:pathLst>
                <a:path h="636651" w="4150233">
                  <a:moveTo>
                    <a:pt x="12700" y="0"/>
                  </a:moveTo>
                  <a:lnTo>
                    <a:pt x="4137533" y="0"/>
                  </a:lnTo>
                  <a:cubicBezTo>
                    <a:pt x="4144518" y="0"/>
                    <a:pt x="4150233" y="5715"/>
                    <a:pt x="4150233" y="12700"/>
                  </a:cubicBezTo>
                  <a:lnTo>
                    <a:pt x="4150233" y="623951"/>
                  </a:lnTo>
                  <a:cubicBezTo>
                    <a:pt x="4150233" y="630936"/>
                    <a:pt x="4144518" y="636651"/>
                    <a:pt x="4137533" y="636651"/>
                  </a:cubicBezTo>
                  <a:lnTo>
                    <a:pt x="12700" y="636651"/>
                  </a:lnTo>
                  <a:cubicBezTo>
                    <a:pt x="5715" y="636651"/>
                    <a:pt x="0" y="630936"/>
                    <a:pt x="0" y="623951"/>
                  </a:cubicBezTo>
                  <a:lnTo>
                    <a:pt x="0" y="12700"/>
                  </a:lnTo>
                  <a:cubicBezTo>
                    <a:pt x="0" y="5715"/>
                    <a:pt x="5715" y="0"/>
                    <a:pt x="12700" y="0"/>
                  </a:cubicBezTo>
                  <a:moveTo>
                    <a:pt x="12700" y="25400"/>
                  </a:moveTo>
                  <a:lnTo>
                    <a:pt x="12700" y="12700"/>
                  </a:lnTo>
                  <a:lnTo>
                    <a:pt x="25400" y="12700"/>
                  </a:lnTo>
                  <a:lnTo>
                    <a:pt x="25400" y="623951"/>
                  </a:lnTo>
                  <a:lnTo>
                    <a:pt x="12700" y="623951"/>
                  </a:lnTo>
                  <a:lnTo>
                    <a:pt x="12700" y="611251"/>
                  </a:lnTo>
                  <a:lnTo>
                    <a:pt x="4137533" y="611251"/>
                  </a:lnTo>
                  <a:lnTo>
                    <a:pt x="4137533" y="623951"/>
                  </a:lnTo>
                  <a:lnTo>
                    <a:pt x="4124833" y="623951"/>
                  </a:lnTo>
                  <a:lnTo>
                    <a:pt x="4124833" y="12700"/>
                  </a:lnTo>
                  <a:lnTo>
                    <a:pt x="4137533" y="12700"/>
                  </a:lnTo>
                  <a:lnTo>
                    <a:pt x="4137533" y="25400"/>
                  </a:lnTo>
                  <a:lnTo>
                    <a:pt x="12700" y="25400"/>
                  </a:lnTo>
                  <a:close/>
                </a:path>
              </a:pathLst>
            </a:custGeom>
            <a:solidFill>
              <a:srgbClr val="595959"/>
            </a:solidFill>
          </p:spPr>
        </p:sp>
        <p:sp>
          <p:nvSpPr>
            <p:cNvPr name="TextBox 9" id="9"/>
            <p:cNvSpPr txBox="true"/>
            <p:nvPr/>
          </p:nvSpPr>
          <p:spPr>
            <a:xfrm>
              <a:off x="0" y="-38100"/>
              <a:ext cx="4150200" cy="674700"/>
            </a:xfrm>
            <a:prstGeom prst="rect">
              <a:avLst/>
            </a:prstGeom>
          </p:spPr>
          <p:txBody>
            <a:bodyPr anchor="ctr" rtlCol="false" tIns="50800" lIns="50800" bIns="50800" rIns="50800"/>
            <a:lstStyle/>
            <a:p>
              <a:pPr algn="ctr">
                <a:lnSpc>
                  <a:spcPts val="1920"/>
                </a:lnSpc>
              </a:pPr>
              <a:r>
                <a:rPr lang="en-US" b="true" sz="1600" u="sng">
                  <a:solidFill>
                    <a:srgbClr val="0097A7"/>
                  </a:solidFill>
                  <a:latin typeface="Arial Bold"/>
                  <a:ea typeface="Arial Bold"/>
                  <a:cs typeface="Arial Bold"/>
                  <a:sym typeface="Arial Bold"/>
                  <a:hlinkClick r:id="rId6" action="ppaction://hlinksldjump"/>
                </a:rPr>
                <a:t>Behavior Expectations Poster</a:t>
              </a:r>
            </a:p>
          </p:txBody>
        </p:sp>
      </p:grpSp>
      <p:sp>
        <p:nvSpPr>
          <p:cNvPr name="Freeform 10" id="10"/>
          <p:cNvSpPr/>
          <p:nvPr/>
        </p:nvSpPr>
        <p:spPr>
          <a:xfrm flipH="false" flipV="false" rot="5400000">
            <a:off x="12138974"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1" id="11"/>
          <p:cNvSpPr/>
          <p:nvPr/>
        </p:nvSpPr>
        <p:spPr>
          <a:xfrm flipH="false" flipV="false" rot="5400000">
            <a:off x="12138974"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2" id="12"/>
          <p:cNvSpPr/>
          <p:nvPr/>
        </p:nvSpPr>
        <p:spPr>
          <a:xfrm flipH="false" flipV="false" rot="5400000">
            <a:off x="1458247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3" id="13"/>
          <p:cNvSpPr/>
          <p:nvPr/>
        </p:nvSpPr>
        <p:spPr>
          <a:xfrm flipH="false" flipV="false" rot="5400000">
            <a:off x="13455524" y="4446800"/>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4" id="14"/>
          <p:cNvSpPr/>
          <p:nvPr/>
        </p:nvSpPr>
        <p:spPr>
          <a:xfrm flipH="false" flipV="false" rot="5400000">
            <a:off x="10730176" y="44779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5" id="15"/>
          <p:cNvSpPr/>
          <p:nvPr/>
        </p:nvSpPr>
        <p:spPr>
          <a:xfrm flipH="false" flipV="false" rot="5400000">
            <a:off x="14812124" y="1305424"/>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6" id="16"/>
          <p:cNvSpPr/>
          <p:nvPr/>
        </p:nvSpPr>
        <p:spPr>
          <a:xfrm flipH="false" flipV="false" rot="5400000">
            <a:off x="9465826" y="130542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sp>
        <p:nvSpPr>
          <p:cNvPr name="Freeform 17" id="17"/>
          <p:cNvSpPr/>
          <p:nvPr/>
        </p:nvSpPr>
        <p:spPr>
          <a:xfrm flipH="false" flipV="false" rot="5400000">
            <a:off x="9465826" y="2891676"/>
            <a:ext cx="1268102" cy="1911750"/>
          </a:xfrm>
          <a:custGeom>
            <a:avLst/>
            <a:gdLst/>
            <a:ahLst/>
            <a:cxnLst/>
            <a:rect r="r" b="b" t="t" l="l"/>
            <a:pathLst>
              <a:path h="1911750" w="1268102">
                <a:moveTo>
                  <a:pt x="0" y="0"/>
                </a:moveTo>
                <a:lnTo>
                  <a:pt x="1268102" y="0"/>
                </a:lnTo>
                <a:lnTo>
                  <a:pt x="1268102" y="1911750"/>
                </a:lnTo>
                <a:lnTo>
                  <a:pt x="0" y="1911750"/>
                </a:lnTo>
                <a:lnTo>
                  <a:pt x="0" y="0"/>
                </a:lnTo>
                <a:close/>
              </a:path>
            </a:pathLst>
          </a:custGeom>
          <a:blipFill>
            <a:blip r:embed="rId7"/>
            <a:stretch>
              <a:fillRect l="-84971" t="-183708" r="-206693" b="-42954"/>
            </a:stretch>
          </a:blipFill>
        </p:spPr>
      </p:sp>
      <p:grpSp>
        <p:nvGrpSpPr>
          <p:cNvPr name="Group 18" id="18"/>
          <p:cNvGrpSpPr/>
          <p:nvPr/>
        </p:nvGrpSpPr>
        <p:grpSpPr>
          <a:xfrm rot="5400000">
            <a:off x="12645301" y="-3368419"/>
            <a:ext cx="255450" cy="7005839"/>
            <a:chOff x="0" y="0"/>
            <a:chExt cx="340600" cy="9341118"/>
          </a:xfrm>
        </p:grpSpPr>
        <p:sp>
          <p:nvSpPr>
            <p:cNvPr name="Freeform 19" id="19"/>
            <p:cNvSpPr/>
            <p:nvPr/>
          </p:nvSpPr>
          <p:spPr>
            <a:xfrm flipH="false" flipV="false" rot="0">
              <a:off x="12700" y="12700"/>
              <a:ext cx="315214" cy="9297924"/>
            </a:xfrm>
            <a:custGeom>
              <a:avLst/>
              <a:gdLst/>
              <a:ahLst/>
              <a:cxnLst/>
              <a:rect r="r" b="b" t="t" l="l"/>
              <a:pathLst>
                <a:path h="9297924" w="315214">
                  <a:moveTo>
                    <a:pt x="0" y="0"/>
                  </a:moveTo>
                  <a:lnTo>
                    <a:pt x="315214" y="0"/>
                  </a:lnTo>
                  <a:lnTo>
                    <a:pt x="315214" y="9297924"/>
                  </a:lnTo>
                  <a:lnTo>
                    <a:pt x="0" y="9297924"/>
                  </a:lnTo>
                  <a:close/>
                </a:path>
              </a:pathLst>
            </a:custGeom>
            <a:solidFill>
              <a:srgbClr val="EEEEEE"/>
            </a:solidFill>
          </p:spPr>
        </p:sp>
        <p:sp>
          <p:nvSpPr>
            <p:cNvPr name="Freeform 20" id="20"/>
            <p:cNvSpPr/>
            <p:nvPr/>
          </p:nvSpPr>
          <p:spPr>
            <a:xfrm flipH="false" flipV="false" rot="0">
              <a:off x="0" y="0"/>
              <a:ext cx="340614" cy="9323324"/>
            </a:xfrm>
            <a:custGeom>
              <a:avLst/>
              <a:gdLst/>
              <a:ahLst/>
              <a:cxnLst/>
              <a:rect r="r" b="b" t="t" l="l"/>
              <a:pathLst>
                <a:path h="9323324" w="340614">
                  <a:moveTo>
                    <a:pt x="12700" y="0"/>
                  </a:moveTo>
                  <a:lnTo>
                    <a:pt x="327914" y="0"/>
                  </a:lnTo>
                  <a:cubicBezTo>
                    <a:pt x="334899" y="0"/>
                    <a:pt x="340614" y="5715"/>
                    <a:pt x="340614" y="12700"/>
                  </a:cubicBezTo>
                  <a:lnTo>
                    <a:pt x="340614" y="9310624"/>
                  </a:lnTo>
                  <a:cubicBezTo>
                    <a:pt x="340614" y="9317609"/>
                    <a:pt x="334899" y="9323324"/>
                    <a:pt x="327914" y="9323324"/>
                  </a:cubicBezTo>
                  <a:lnTo>
                    <a:pt x="12700" y="9323324"/>
                  </a:lnTo>
                  <a:cubicBezTo>
                    <a:pt x="5715" y="9323324"/>
                    <a:pt x="0" y="9317609"/>
                    <a:pt x="0" y="9310624"/>
                  </a:cubicBezTo>
                  <a:lnTo>
                    <a:pt x="0" y="12700"/>
                  </a:lnTo>
                  <a:cubicBezTo>
                    <a:pt x="0" y="5715"/>
                    <a:pt x="5715" y="0"/>
                    <a:pt x="12700" y="0"/>
                  </a:cubicBezTo>
                  <a:moveTo>
                    <a:pt x="12700" y="25400"/>
                  </a:moveTo>
                  <a:lnTo>
                    <a:pt x="12700" y="12700"/>
                  </a:lnTo>
                  <a:lnTo>
                    <a:pt x="25400" y="12700"/>
                  </a:lnTo>
                  <a:lnTo>
                    <a:pt x="25400" y="9310624"/>
                  </a:lnTo>
                  <a:lnTo>
                    <a:pt x="12700" y="9310624"/>
                  </a:lnTo>
                  <a:lnTo>
                    <a:pt x="12700" y="9297924"/>
                  </a:lnTo>
                  <a:lnTo>
                    <a:pt x="327914" y="9297924"/>
                  </a:lnTo>
                  <a:lnTo>
                    <a:pt x="327914" y="9310624"/>
                  </a:lnTo>
                  <a:lnTo>
                    <a:pt x="315214" y="9310624"/>
                  </a:lnTo>
                  <a:lnTo>
                    <a:pt x="315214" y="12700"/>
                  </a:lnTo>
                  <a:lnTo>
                    <a:pt x="327914" y="12700"/>
                  </a:lnTo>
                  <a:lnTo>
                    <a:pt x="327914" y="25400"/>
                  </a:lnTo>
                  <a:lnTo>
                    <a:pt x="12700" y="25400"/>
                  </a:lnTo>
                  <a:close/>
                </a:path>
              </a:pathLst>
            </a:custGeom>
            <a:solidFill>
              <a:srgbClr val="595959"/>
            </a:solidFill>
          </p:spPr>
        </p:sp>
      </p:grpSp>
      <p:grpSp>
        <p:nvGrpSpPr>
          <p:cNvPr name="Group 21" id="21"/>
          <p:cNvGrpSpPr/>
          <p:nvPr/>
        </p:nvGrpSpPr>
        <p:grpSpPr>
          <a:xfrm rot="0">
            <a:off x="11114754" y="-142400"/>
            <a:ext cx="3606977" cy="615600"/>
            <a:chOff x="0" y="0"/>
            <a:chExt cx="4809302" cy="820800"/>
          </a:xfrm>
        </p:grpSpPr>
        <p:sp>
          <p:nvSpPr>
            <p:cNvPr name="Freeform 22" id="22"/>
            <p:cNvSpPr/>
            <p:nvPr/>
          </p:nvSpPr>
          <p:spPr>
            <a:xfrm flipH="false" flipV="false" rot="0">
              <a:off x="0" y="0"/>
              <a:ext cx="4809302" cy="820800"/>
            </a:xfrm>
            <a:custGeom>
              <a:avLst/>
              <a:gdLst/>
              <a:ahLst/>
              <a:cxnLst/>
              <a:rect r="r" b="b" t="t" l="l"/>
              <a:pathLst>
                <a:path h="820800" w="4809302">
                  <a:moveTo>
                    <a:pt x="0" y="0"/>
                  </a:moveTo>
                  <a:lnTo>
                    <a:pt x="4809302" y="0"/>
                  </a:lnTo>
                  <a:lnTo>
                    <a:pt x="4809302" y="820800"/>
                  </a:lnTo>
                  <a:lnTo>
                    <a:pt x="0" y="820800"/>
                  </a:lnTo>
                  <a:close/>
                </a:path>
              </a:pathLst>
            </a:custGeom>
            <a:solidFill>
              <a:srgbClr val="000000">
                <a:alpha val="0"/>
              </a:srgbClr>
            </a:solidFill>
          </p:spPr>
        </p:sp>
        <p:sp>
          <p:nvSpPr>
            <p:cNvPr name="TextBox 23" id="23"/>
            <p:cNvSpPr txBox="true"/>
            <p:nvPr/>
          </p:nvSpPr>
          <p:spPr>
            <a:xfrm>
              <a:off x="0" y="-38100"/>
              <a:ext cx="4809302" cy="858900"/>
            </a:xfrm>
            <a:prstGeom prst="rect">
              <a:avLst/>
            </a:prstGeom>
          </p:spPr>
          <p:txBody>
            <a:bodyPr anchor="t" rtlCol="false" tIns="0" lIns="0" bIns="0" rIns="0"/>
            <a:lstStyle/>
            <a:p>
              <a:pPr algn="ctr">
                <a:lnSpc>
                  <a:spcPts val="1920"/>
                </a:lnSpc>
              </a:pPr>
              <a:r>
                <a:rPr lang="en-US" b="true" sz="1600" u="sng">
                  <a:solidFill>
                    <a:srgbClr val="0097A7"/>
                  </a:solidFill>
                  <a:latin typeface="Arial Bold"/>
                  <a:ea typeface="Arial Bold"/>
                  <a:cs typeface="Arial Bold"/>
                  <a:sym typeface="Arial Bold"/>
                  <a:hlinkClick r:id="rId8" action="ppaction://hlinksldjump"/>
                </a:rPr>
                <a:t>White Board </a:t>
              </a:r>
            </a:p>
          </p:txBody>
        </p:sp>
      </p:grpSp>
      <p:grpSp>
        <p:nvGrpSpPr>
          <p:cNvPr name="Group 24" id="24"/>
          <p:cNvGrpSpPr/>
          <p:nvPr/>
        </p:nvGrpSpPr>
        <p:grpSpPr>
          <a:xfrm rot="-2008595">
            <a:off x="83442" y="746730"/>
            <a:ext cx="2896712" cy="1269042"/>
            <a:chOff x="0" y="0"/>
            <a:chExt cx="3862283" cy="1692056"/>
          </a:xfrm>
        </p:grpSpPr>
        <p:sp>
          <p:nvSpPr>
            <p:cNvPr name="Freeform 25" id="25"/>
            <p:cNvSpPr/>
            <p:nvPr/>
          </p:nvSpPr>
          <p:spPr>
            <a:xfrm flipH="false" flipV="false" rot="0">
              <a:off x="25400" y="25400"/>
              <a:ext cx="3811397" cy="1641221"/>
            </a:xfrm>
            <a:custGeom>
              <a:avLst/>
              <a:gdLst/>
              <a:ahLst/>
              <a:cxnLst/>
              <a:rect r="r" b="b" t="t" l="l"/>
              <a:pathLst>
                <a:path h="1641221" w="3811397">
                  <a:moveTo>
                    <a:pt x="0" y="273558"/>
                  </a:moveTo>
                  <a:cubicBezTo>
                    <a:pt x="0" y="122428"/>
                    <a:pt x="124587" y="0"/>
                    <a:pt x="278257" y="0"/>
                  </a:cubicBezTo>
                  <a:lnTo>
                    <a:pt x="3533140" y="0"/>
                  </a:lnTo>
                  <a:cubicBezTo>
                    <a:pt x="3686810" y="0"/>
                    <a:pt x="3811397" y="122428"/>
                    <a:pt x="3811397" y="273558"/>
                  </a:cubicBezTo>
                  <a:lnTo>
                    <a:pt x="3811397" y="1367663"/>
                  </a:lnTo>
                  <a:cubicBezTo>
                    <a:pt x="3811397" y="1518793"/>
                    <a:pt x="3686810" y="1641221"/>
                    <a:pt x="3533140" y="1641221"/>
                  </a:cubicBezTo>
                  <a:lnTo>
                    <a:pt x="278257" y="1641221"/>
                  </a:lnTo>
                  <a:cubicBezTo>
                    <a:pt x="124587" y="1641221"/>
                    <a:pt x="0" y="1518793"/>
                    <a:pt x="0" y="1367663"/>
                  </a:cubicBezTo>
                  <a:close/>
                </a:path>
              </a:pathLst>
            </a:custGeom>
            <a:solidFill>
              <a:srgbClr val="F4CCCC"/>
            </a:solidFill>
          </p:spPr>
        </p:sp>
        <p:sp>
          <p:nvSpPr>
            <p:cNvPr name="Freeform 26" id="26"/>
            <p:cNvSpPr/>
            <p:nvPr/>
          </p:nvSpPr>
          <p:spPr>
            <a:xfrm flipH="false" flipV="false" rot="0">
              <a:off x="0" y="0"/>
              <a:ext cx="3862197" cy="1692021"/>
            </a:xfrm>
            <a:custGeom>
              <a:avLst/>
              <a:gdLst/>
              <a:ahLst/>
              <a:cxnLst/>
              <a:rect r="r" b="b" t="t" l="l"/>
              <a:pathLst>
                <a:path h="1692021" w="3862197">
                  <a:moveTo>
                    <a:pt x="0" y="298958"/>
                  </a:moveTo>
                  <a:cubicBezTo>
                    <a:pt x="0" y="133477"/>
                    <a:pt x="136398" y="0"/>
                    <a:pt x="303657" y="0"/>
                  </a:cubicBezTo>
                  <a:lnTo>
                    <a:pt x="3558540" y="0"/>
                  </a:lnTo>
                  <a:lnTo>
                    <a:pt x="3558540" y="25400"/>
                  </a:lnTo>
                  <a:lnTo>
                    <a:pt x="3558540" y="0"/>
                  </a:lnTo>
                  <a:cubicBezTo>
                    <a:pt x="3725799" y="0"/>
                    <a:pt x="3862197" y="133477"/>
                    <a:pt x="3862197" y="298958"/>
                  </a:cubicBezTo>
                  <a:lnTo>
                    <a:pt x="3836797" y="298958"/>
                  </a:lnTo>
                  <a:lnTo>
                    <a:pt x="3862197" y="298958"/>
                  </a:lnTo>
                  <a:lnTo>
                    <a:pt x="3862197" y="1393063"/>
                  </a:lnTo>
                  <a:lnTo>
                    <a:pt x="3836797" y="1393063"/>
                  </a:lnTo>
                  <a:lnTo>
                    <a:pt x="3862197" y="1393063"/>
                  </a:lnTo>
                  <a:cubicBezTo>
                    <a:pt x="3862197" y="1558544"/>
                    <a:pt x="3725799" y="1692021"/>
                    <a:pt x="3558540" y="1692021"/>
                  </a:cubicBezTo>
                  <a:lnTo>
                    <a:pt x="3558540" y="1666621"/>
                  </a:lnTo>
                  <a:lnTo>
                    <a:pt x="3558540" y="1692021"/>
                  </a:lnTo>
                  <a:lnTo>
                    <a:pt x="303657" y="1692021"/>
                  </a:lnTo>
                  <a:lnTo>
                    <a:pt x="303657" y="1666621"/>
                  </a:lnTo>
                  <a:lnTo>
                    <a:pt x="303657" y="1692021"/>
                  </a:lnTo>
                  <a:cubicBezTo>
                    <a:pt x="136398" y="1692021"/>
                    <a:pt x="0" y="1558671"/>
                    <a:pt x="0" y="1393063"/>
                  </a:cubicBezTo>
                  <a:lnTo>
                    <a:pt x="0" y="298958"/>
                  </a:lnTo>
                  <a:lnTo>
                    <a:pt x="25400" y="298958"/>
                  </a:lnTo>
                  <a:lnTo>
                    <a:pt x="0" y="298958"/>
                  </a:lnTo>
                  <a:moveTo>
                    <a:pt x="50800" y="298958"/>
                  </a:moveTo>
                  <a:lnTo>
                    <a:pt x="50800" y="1393063"/>
                  </a:lnTo>
                  <a:lnTo>
                    <a:pt x="25400" y="1393063"/>
                  </a:lnTo>
                  <a:lnTo>
                    <a:pt x="50800" y="1393063"/>
                  </a:lnTo>
                  <a:cubicBezTo>
                    <a:pt x="50800" y="1529715"/>
                    <a:pt x="163576" y="1641221"/>
                    <a:pt x="303657" y="1641221"/>
                  </a:cubicBezTo>
                  <a:lnTo>
                    <a:pt x="3558540" y="1641221"/>
                  </a:lnTo>
                  <a:cubicBezTo>
                    <a:pt x="3698621" y="1641221"/>
                    <a:pt x="3811397" y="1529715"/>
                    <a:pt x="3811397" y="1393063"/>
                  </a:cubicBezTo>
                  <a:lnTo>
                    <a:pt x="3811397" y="298958"/>
                  </a:lnTo>
                  <a:cubicBezTo>
                    <a:pt x="3811524" y="162306"/>
                    <a:pt x="3698621" y="50800"/>
                    <a:pt x="3558540" y="50800"/>
                  </a:cubicBezTo>
                  <a:lnTo>
                    <a:pt x="303657" y="50800"/>
                  </a:lnTo>
                  <a:lnTo>
                    <a:pt x="303657" y="25400"/>
                  </a:lnTo>
                  <a:lnTo>
                    <a:pt x="303657" y="50800"/>
                  </a:lnTo>
                  <a:cubicBezTo>
                    <a:pt x="163576" y="50800"/>
                    <a:pt x="50800" y="162306"/>
                    <a:pt x="50800" y="298958"/>
                  </a:cubicBezTo>
                  <a:close/>
                </a:path>
              </a:pathLst>
            </a:custGeom>
            <a:solidFill>
              <a:srgbClr val="000000"/>
            </a:solidFill>
          </p:spPr>
        </p:sp>
        <p:sp>
          <p:nvSpPr>
            <p:cNvPr name="TextBox 27" id="27"/>
            <p:cNvSpPr txBox="true"/>
            <p:nvPr/>
          </p:nvSpPr>
          <p:spPr>
            <a:xfrm>
              <a:off x="0" y="-57150"/>
              <a:ext cx="3862283" cy="1749206"/>
            </a:xfrm>
            <a:prstGeom prst="rect">
              <a:avLst/>
            </a:prstGeom>
          </p:spPr>
          <p:txBody>
            <a:bodyPr anchor="ctr" rtlCol="false" tIns="50800" lIns="50800" bIns="50800" rIns="50800"/>
            <a:lstStyle/>
            <a:p>
              <a:pPr algn="ctr">
                <a:lnSpc>
                  <a:spcPts val="3359"/>
                </a:lnSpc>
              </a:pPr>
              <a:r>
                <a:rPr lang="en-US" b="true" sz="2799" u="sng">
                  <a:solidFill>
                    <a:srgbClr val="0097A7"/>
                  </a:solidFill>
                  <a:latin typeface="Arial Bold"/>
                  <a:ea typeface="Arial Bold"/>
                  <a:cs typeface="Arial Bold"/>
                  <a:sym typeface="Arial Bold"/>
                  <a:hlinkClick r:id="rId9" action="ppaction://hlinksldjump"/>
                </a:rPr>
                <a:t>Teacher Desk</a:t>
              </a:r>
            </a:p>
          </p:txBody>
        </p:sp>
      </p:grpSp>
      <p:grpSp>
        <p:nvGrpSpPr>
          <p:cNvPr name="Group 28" id="28"/>
          <p:cNvGrpSpPr/>
          <p:nvPr/>
        </p:nvGrpSpPr>
        <p:grpSpPr>
          <a:xfrm rot="-5400000">
            <a:off x="-948225" y="4114475"/>
            <a:ext cx="2877450" cy="1056450"/>
            <a:chOff x="0" y="0"/>
            <a:chExt cx="3836600" cy="1408600"/>
          </a:xfrm>
        </p:grpSpPr>
        <p:sp>
          <p:nvSpPr>
            <p:cNvPr name="Freeform 29" id="29"/>
            <p:cNvSpPr/>
            <p:nvPr/>
          </p:nvSpPr>
          <p:spPr>
            <a:xfrm flipH="false" flipV="false" rot="0">
              <a:off x="12700" y="12700"/>
              <a:ext cx="3811143" cy="1383157"/>
            </a:xfrm>
            <a:custGeom>
              <a:avLst/>
              <a:gdLst/>
              <a:ahLst/>
              <a:cxnLst/>
              <a:rect r="r" b="b" t="t" l="l"/>
              <a:pathLst>
                <a:path h="1383157" w="3811143">
                  <a:moveTo>
                    <a:pt x="0" y="0"/>
                  </a:moveTo>
                  <a:lnTo>
                    <a:pt x="3811143" y="0"/>
                  </a:lnTo>
                  <a:lnTo>
                    <a:pt x="3811143" y="1383157"/>
                  </a:lnTo>
                  <a:lnTo>
                    <a:pt x="0" y="1383157"/>
                  </a:lnTo>
                  <a:close/>
                </a:path>
              </a:pathLst>
            </a:custGeom>
            <a:solidFill>
              <a:srgbClr val="B4A7D6"/>
            </a:solidFill>
          </p:spPr>
        </p:sp>
        <p:sp>
          <p:nvSpPr>
            <p:cNvPr name="Freeform 30" id="30"/>
            <p:cNvSpPr/>
            <p:nvPr/>
          </p:nvSpPr>
          <p:spPr>
            <a:xfrm flipH="false" flipV="false" rot="0">
              <a:off x="0" y="0"/>
              <a:ext cx="3836543" cy="1408557"/>
            </a:xfrm>
            <a:custGeom>
              <a:avLst/>
              <a:gdLst/>
              <a:ahLst/>
              <a:cxnLst/>
              <a:rect r="r" b="b" t="t" l="l"/>
              <a:pathLst>
                <a:path h="1408557" w="3836543">
                  <a:moveTo>
                    <a:pt x="12700" y="0"/>
                  </a:moveTo>
                  <a:lnTo>
                    <a:pt x="3823843" y="0"/>
                  </a:lnTo>
                  <a:cubicBezTo>
                    <a:pt x="3830828" y="0"/>
                    <a:pt x="3836543" y="5715"/>
                    <a:pt x="3836543" y="12700"/>
                  </a:cubicBezTo>
                  <a:lnTo>
                    <a:pt x="3836543" y="1395857"/>
                  </a:lnTo>
                  <a:cubicBezTo>
                    <a:pt x="3836543" y="1402842"/>
                    <a:pt x="3830828" y="1408557"/>
                    <a:pt x="3823843" y="1408557"/>
                  </a:cubicBezTo>
                  <a:lnTo>
                    <a:pt x="12700" y="1408557"/>
                  </a:lnTo>
                  <a:cubicBezTo>
                    <a:pt x="5715" y="1408557"/>
                    <a:pt x="0" y="1402842"/>
                    <a:pt x="0" y="1395857"/>
                  </a:cubicBezTo>
                  <a:lnTo>
                    <a:pt x="0" y="12700"/>
                  </a:lnTo>
                  <a:cubicBezTo>
                    <a:pt x="0" y="5715"/>
                    <a:pt x="5715" y="0"/>
                    <a:pt x="12700" y="0"/>
                  </a:cubicBezTo>
                  <a:moveTo>
                    <a:pt x="12700" y="25400"/>
                  </a:moveTo>
                  <a:lnTo>
                    <a:pt x="12700" y="12700"/>
                  </a:lnTo>
                  <a:lnTo>
                    <a:pt x="25400" y="12700"/>
                  </a:lnTo>
                  <a:lnTo>
                    <a:pt x="25400" y="1395857"/>
                  </a:lnTo>
                  <a:lnTo>
                    <a:pt x="12700" y="1395857"/>
                  </a:lnTo>
                  <a:lnTo>
                    <a:pt x="12700" y="1383157"/>
                  </a:lnTo>
                  <a:lnTo>
                    <a:pt x="3823843" y="1383157"/>
                  </a:lnTo>
                  <a:lnTo>
                    <a:pt x="3823843" y="1395857"/>
                  </a:lnTo>
                  <a:lnTo>
                    <a:pt x="3811143" y="1395857"/>
                  </a:lnTo>
                  <a:lnTo>
                    <a:pt x="3811143" y="12700"/>
                  </a:lnTo>
                  <a:lnTo>
                    <a:pt x="3823843" y="12700"/>
                  </a:lnTo>
                  <a:lnTo>
                    <a:pt x="3823843" y="25400"/>
                  </a:lnTo>
                  <a:lnTo>
                    <a:pt x="12700" y="25400"/>
                  </a:lnTo>
                  <a:close/>
                </a:path>
              </a:pathLst>
            </a:custGeom>
            <a:solidFill>
              <a:srgbClr val="000000"/>
            </a:solidFill>
          </p:spPr>
        </p:sp>
        <p:sp>
          <p:nvSpPr>
            <p:cNvPr name="TextBox 31" id="31"/>
            <p:cNvSpPr txBox="true"/>
            <p:nvPr/>
          </p:nvSpPr>
          <p:spPr>
            <a:xfrm>
              <a:off x="0" y="-57150"/>
              <a:ext cx="3836600" cy="14657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grpSp>
        <p:nvGrpSpPr>
          <p:cNvPr name="Group 32" id="32"/>
          <p:cNvGrpSpPr/>
          <p:nvPr/>
        </p:nvGrpSpPr>
        <p:grpSpPr>
          <a:xfrm rot="-5400000">
            <a:off x="-949725" y="6992075"/>
            <a:ext cx="2880450" cy="1021050"/>
            <a:chOff x="0" y="0"/>
            <a:chExt cx="3840600" cy="1361400"/>
          </a:xfrm>
        </p:grpSpPr>
        <p:sp>
          <p:nvSpPr>
            <p:cNvPr name="Freeform 33" id="33"/>
            <p:cNvSpPr/>
            <p:nvPr/>
          </p:nvSpPr>
          <p:spPr>
            <a:xfrm flipH="false" flipV="false" rot="0">
              <a:off x="12700" y="12700"/>
              <a:ext cx="3815207" cy="1336040"/>
            </a:xfrm>
            <a:custGeom>
              <a:avLst/>
              <a:gdLst/>
              <a:ahLst/>
              <a:cxnLst/>
              <a:rect r="r" b="b" t="t" l="l"/>
              <a:pathLst>
                <a:path h="1336040" w="3815207">
                  <a:moveTo>
                    <a:pt x="0" y="0"/>
                  </a:moveTo>
                  <a:lnTo>
                    <a:pt x="3815207" y="0"/>
                  </a:lnTo>
                  <a:lnTo>
                    <a:pt x="3815207" y="1336040"/>
                  </a:lnTo>
                  <a:lnTo>
                    <a:pt x="0" y="1336040"/>
                  </a:lnTo>
                  <a:close/>
                </a:path>
              </a:pathLst>
            </a:custGeom>
            <a:solidFill>
              <a:srgbClr val="B4A7D6"/>
            </a:solidFill>
          </p:spPr>
        </p:sp>
        <p:sp>
          <p:nvSpPr>
            <p:cNvPr name="Freeform 34" id="34"/>
            <p:cNvSpPr/>
            <p:nvPr/>
          </p:nvSpPr>
          <p:spPr>
            <a:xfrm flipH="false" flipV="false" rot="0">
              <a:off x="0" y="0"/>
              <a:ext cx="3840607" cy="1361440"/>
            </a:xfrm>
            <a:custGeom>
              <a:avLst/>
              <a:gdLst/>
              <a:ahLst/>
              <a:cxnLst/>
              <a:rect r="r" b="b" t="t" l="l"/>
              <a:pathLst>
                <a:path h="1361440" w="3840607">
                  <a:moveTo>
                    <a:pt x="12700" y="0"/>
                  </a:moveTo>
                  <a:lnTo>
                    <a:pt x="3827907" y="0"/>
                  </a:lnTo>
                  <a:cubicBezTo>
                    <a:pt x="3834892" y="0"/>
                    <a:pt x="3840607" y="5715"/>
                    <a:pt x="3840607" y="12700"/>
                  </a:cubicBezTo>
                  <a:lnTo>
                    <a:pt x="3840607" y="1348740"/>
                  </a:lnTo>
                  <a:cubicBezTo>
                    <a:pt x="3840607" y="1355725"/>
                    <a:pt x="3834892" y="1361440"/>
                    <a:pt x="3827907" y="1361440"/>
                  </a:cubicBezTo>
                  <a:lnTo>
                    <a:pt x="12700" y="1361440"/>
                  </a:lnTo>
                  <a:cubicBezTo>
                    <a:pt x="5715" y="1361440"/>
                    <a:pt x="0" y="1355725"/>
                    <a:pt x="0" y="1348740"/>
                  </a:cubicBezTo>
                  <a:lnTo>
                    <a:pt x="0" y="12700"/>
                  </a:lnTo>
                  <a:cubicBezTo>
                    <a:pt x="0" y="5715"/>
                    <a:pt x="5715" y="0"/>
                    <a:pt x="12700" y="0"/>
                  </a:cubicBezTo>
                  <a:moveTo>
                    <a:pt x="12700" y="25400"/>
                  </a:moveTo>
                  <a:lnTo>
                    <a:pt x="12700" y="12700"/>
                  </a:lnTo>
                  <a:lnTo>
                    <a:pt x="25400" y="12700"/>
                  </a:lnTo>
                  <a:lnTo>
                    <a:pt x="25400" y="1348740"/>
                  </a:lnTo>
                  <a:lnTo>
                    <a:pt x="12700" y="1348740"/>
                  </a:lnTo>
                  <a:lnTo>
                    <a:pt x="12700" y="1336040"/>
                  </a:lnTo>
                  <a:lnTo>
                    <a:pt x="3827907" y="1336040"/>
                  </a:lnTo>
                  <a:lnTo>
                    <a:pt x="3827907" y="1348740"/>
                  </a:lnTo>
                  <a:lnTo>
                    <a:pt x="3815207" y="1348740"/>
                  </a:lnTo>
                  <a:lnTo>
                    <a:pt x="3815207" y="12700"/>
                  </a:lnTo>
                  <a:lnTo>
                    <a:pt x="3827907" y="12700"/>
                  </a:lnTo>
                  <a:lnTo>
                    <a:pt x="3827907" y="25400"/>
                  </a:lnTo>
                  <a:lnTo>
                    <a:pt x="12700" y="25400"/>
                  </a:lnTo>
                  <a:close/>
                </a:path>
              </a:pathLst>
            </a:custGeom>
            <a:solidFill>
              <a:srgbClr val="000000"/>
            </a:solidFill>
          </p:spPr>
        </p:sp>
        <p:sp>
          <p:nvSpPr>
            <p:cNvPr name="TextBox 35" id="35"/>
            <p:cNvSpPr txBox="true"/>
            <p:nvPr/>
          </p:nvSpPr>
          <p:spPr>
            <a:xfrm>
              <a:off x="0" y="-57150"/>
              <a:ext cx="3840600" cy="1418550"/>
            </a:xfrm>
            <a:prstGeom prst="rect">
              <a:avLst/>
            </a:prstGeom>
          </p:spPr>
          <p:txBody>
            <a:bodyPr anchor="ctr" rtlCol="false" tIns="50800" lIns="50800" bIns="50800" rIns="50800"/>
            <a:lstStyle/>
            <a:p>
              <a:pPr algn="ctr">
                <a:lnSpc>
                  <a:spcPts val="3359"/>
                </a:lnSpc>
              </a:pPr>
              <a:r>
                <a:rPr lang="en-US" b="true" sz="2799">
                  <a:solidFill>
                    <a:srgbClr val="FFFFFF"/>
                  </a:solidFill>
                  <a:latin typeface="Arial Bold"/>
                  <a:ea typeface="Arial Bold"/>
                  <a:cs typeface="Arial Bold"/>
                  <a:sym typeface="Arial Bold"/>
                </a:rPr>
                <a:t>Bookshelf</a:t>
              </a:r>
            </a:p>
          </p:txBody>
        </p:sp>
      </p:grpSp>
      <p:sp>
        <p:nvSpPr>
          <p:cNvPr name="Freeform 36" id="36"/>
          <p:cNvSpPr/>
          <p:nvPr/>
        </p:nvSpPr>
        <p:spPr>
          <a:xfrm flipH="false" flipV="false" rot="-10800000">
            <a:off x="1193600" y="4741250"/>
            <a:ext cx="1833500" cy="2375400"/>
          </a:xfrm>
          <a:custGeom>
            <a:avLst/>
            <a:gdLst/>
            <a:ahLst/>
            <a:cxnLst/>
            <a:rect r="r" b="b" t="t" l="l"/>
            <a:pathLst>
              <a:path h="2375400" w="1833500">
                <a:moveTo>
                  <a:pt x="0" y="0"/>
                </a:moveTo>
                <a:lnTo>
                  <a:pt x="1833500" y="0"/>
                </a:lnTo>
                <a:lnTo>
                  <a:pt x="1833500" y="2375400"/>
                </a:lnTo>
                <a:lnTo>
                  <a:pt x="0" y="2375400"/>
                </a:lnTo>
                <a:lnTo>
                  <a:pt x="0" y="0"/>
                </a:lnTo>
                <a:close/>
              </a:path>
            </a:pathLst>
          </a:custGeom>
          <a:blipFill>
            <a:blip r:embed="rId10"/>
            <a:stretch>
              <a:fillRect l="0" t="0" r="0" b="0"/>
            </a:stretch>
          </a:blipFill>
        </p:spPr>
      </p:sp>
      <p:sp>
        <p:nvSpPr>
          <p:cNvPr name="Freeform 37" id="37"/>
          <p:cNvSpPr/>
          <p:nvPr/>
        </p:nvSpPr>
        <p:spPr>
          <a:xfrm flipH="false" flipV="false" rot="0">
            <a:off x="14033704" y="6323732"/>
            <a:ext cx="3644404" cy="3596416"/>
          </a:xfrm>
          <a:custGeom>
            <a:avLst/>
            <a:gdLst/>
            <a:ahLst/>
            <a:cxnLst/>
            <a:rect r="r" b="b" t="t" l="l"/>
            <a:pathLst>
              <a:path h="3596416" w="3644404">
                <a:moveTo>
                  <a:pt x="0" y="0"/>
                </a:moveTo>
                <a:lnTo>
                  <a:pt x="3644404" y="0"/>
                </a:lnTo>
                <a:lnTo>
                  <a:pt x="3644404" y="3596416"/>
                </a:lnTo>
                <a:lnTo>
                  <a:pt x="0" y="3596416"/>
                </a:lnTo>
                <a:lnTo>
                  <a:pt x="0" y="0"/>
                </a:lnTo>
                <a:close/>
              </a:path>
            </a:pathLst>
          </a:custGeom>
          <a:blipFill>
            <a:blip r:embed="rId11"/>
            <a:stretch>
              <a:fillRect l="0" t="-101118" r="-264132" b="-2979"/>
            </a:stretch>
          </a:blipFill>
        </p:spPr>
      </p:sp>
      <p:grpSp>
        <p:nvGrpSpPr>
          <p:cNvPr name="Group 38" id="38"/>
          <p:cNvGrpSpPr/>
          <p:nvPr/>
        </p:nvGrpSpPr>
        <p:grpSpPr>
          <a:xfrm rot="5400000">
            <a:off x="7660723" y="7689809"/>
            <a:ext cx="312466" cy="4096573"/>
            <a:chOff x="0" y="0"/>
            <a:chExt cx="416621" cy="5462097"/>
          </a:xfrm>
        </p:grpSpPr>
        <p:sp>
          <p:nvSpPr>
            <p:cNvPr name="Freeform 39" id="39"/>
            <p:cNvSpPr/>
            <p:nvPr/>
          </p:nvSpPr>
          <p:spPr>
            <a:xfrm flipH="false" flipV="false" rot="0">
              <a:off x="12700" y="12700"/>
              <a:ext cx="385572" cy="5436870"/>
            </a:xfrm>
            <a:custGeom>
              <a:avLst/>
              <a:gdLst/>
              <a:ahLst/>
              <a:cxnLst/>
              <a:rect r="r" b="b" t="t" l="l"/>
              <a:pathLst>
                <a:path h="5436870" w="385572">
                  <a:moveTo>
                    <a:pt x="0" y="0"/>
                  </a:moveTo>
                  <a:lnTo>
                    <a:pt x="385572" y="0"/>
                  </a:lnTo>
                  <a:lnTo>
                    <a:pt x="385572" y="5436870"/>
                  </a:lnTo>
                  <a:lnTo>
                    <a:pt x="0" y="5436870"/>
                  </a:lnTo>
                  <a:close/>
                </a:path>
              </a:pathLst>
            </a:custGeom>
            <a:solidFill>
              <a:srgbClr val="C9DAF8"/>
            </a:solidFill>
          </p:spPr>
        </p:sp>
        <p:sp>
          <p:nvSpPr>
            <p:cNvPr name="Freeform 40" id="40"/>
            <p:cNvSpPr/>
            <p:nvPr/>
          </p:nvSpPr>
          <p:spPr>
            <a:xfrm flipH="false" flipV="false" rot="0">
              <a:off x="0" y="0"/>
              <a:ext cx="410972" cy="5462270"/>
            </a:xfrm>
            <a:custGeom>
              <a:avLst/>
              <a:gdLst/>
              <a:ahLst/>
              <a:cxnLst/>
              <a:rect r="r" b="b" t="t" l="l"/>
              <a:pathLst>
                <a:path h="5462270" w="410972">
                  <a:moveTo>
                    <a:pt x="12700" y="0"/>
                  </a:moveTo>
                  <a:lnTo>
                    <a:pt x="398272" y="0"/>
                  </a:lnTo>
                  <a:cubicBezTo>
                    <a:pt x="405257" y="0"/>
                    <a:pt x="410972" y="5715"/>
                    <a:pt x="410972" y="12700"/>
                  </a:cubicBezTo>
                  <a:lnTo>
                    <a:pt x="410972" y="5449570"/>
                  </a:lnTo>
                  <a:cubicBezTo>
                    <a:pt x="410972" y="5456555"/>
                    <a:pt x="405257" y="5462270"/>
                    <a:pt x="398272" y="5462270"/>
                  </a:cubicBezTo>
                  <a:lnTo>
                    <a:pt x="12700" y="5462270"/>
                  </a:lnTo>
                  <a:cubicBezTo>
                    <a:pt x="5715" y="5462270"/>
                    <a:pt x="0" y="5456555"/>
                    <a:pt x="0" y="5449570"/>
                  </a:cubicBezTo>
                  <a:lnTo>
                    <a:pt x="0" y="12700"/>
                  </a:lnTo>
                  <a:cubicBezTo>
                    <a:pt x="0" y="5715"/>
                    <a:pt x="5715" y="0"/>
                    <a:pt x="12700" y="0"/>
                  </a:cubicBezTo>
                  <a:moveTo>
                    <a:pt x="12700" y="25400"/>
                  </a:moveTo>
                  <a:lnTo>
                    <a:pt x="12700" y="12700"/>
                  </a:lnTo>
                  <a:lnTo>
                    <a:pt x="25400" y="12700"/>
                  </a:lnTo>
                  <a:lnTo>
                    <a:pt x="25400" y="5449570"/>
                  </a:lnTo>
                  <a:lnTo>
                    <a:pt x="12700" y="5449570"/>
                  </a:lnTo>
                  <a:lnTo>
                    <a:pt x="12700" y="5436870"/>
                  </a:lnTo>
                  <a:lnTo>
                    <a:pt x="398272" y="5436870"/>
                  </a:lnTo>
                  <a:lnTo>
                    <a:pt x="398272" y="5449570"/>
                  </a:lnTo>
                  <a:lnTo>
                    <a:pt x="385572" y="5449570"/>
                  </a:lnTo>
                  <a:lnTo>
                    <a:pt x="385572" y="12700"/>
                  </a:lnTo>
                  <a:lnTo>
                    <a:pt x="398272" y="12700"/>
                  </a:lnTo>
                  <a:lnTo>
                    <a:pt x="398272" y="25400"/>
                  </a:lnTo>
                  <a:lnTo>
                    <a:pt x="12700" y="25400"/>
                  </a:lnTo>
                  <a:close/>
                </a:path>
              </a:pathLst>
            </a:custGeom>
            <a:solidFill>
              <a:srgbClr val="595959"/>
            </a:solidFill>
          </p:spPr>
        </p:sp>
      </p:grpSp>
      <p:grpSp>
        <p:nvGrpSpPr>
          <p:cNvPr name="Group 41" id="41"/>
          <p:cNvGrpSpPr/>
          <p:nvPr/>
        </p:nvGrpSpPr>
        <p:grpSpPr>
          <a:xfrm rot="0">
            <a:off x="6762404" y="9445616"/>
            <a:ext cx="2109132" cy="615758"/>
            <a:chOff x="0" y="0"/>
            <a:chExt cx="2812177" cy="821011"/>
          </a:xfrm>
        </p:grpSpPr>
        <p:sp>
          <p:nvSpPr>
            <p:cNvPr name="Freeform 42" id="42"/>
            <p:cNvSpPr/>
            <p:nvPr/>
          </p:nvSpPr>
          <p:spPr>
            <a:xfrm flipH="false" flipV="false" rot="0">
              <a:off x="0" y="0"/>
              <a:ext cx="2812177" cy="821011"/>
            </a:xfrm>
            <a:custGeom>
              <a:avLst/>
              <a:gdLst/>
              <a:ahLst/>
              <a:cxnLst/>
              <a:rect r="r" b="b" t="t" l="l"/>
              <a:pathLst>
                <a:path h="821011" w="2812177">
                  <a:moveTo>
                    <a:pt x="0" y="0"/>
                  </a:moveTo>
                  <a:lnTo>
                    <a:pt x="2812177" y="0"/>
                  </a:lnTo>
                  <a:lnTo>
                    <a:pt x="2812177" y="821011"/>
                  </a:lnTo>
                  <a:lnTo>
                    <a:pt x="0" y="821011"/>
                  </a:lnTo>
                  <a:close/>
                </a:path>
              </a:pathLst>
            </a:custGeom>
            <a:solidFill>
              <a:srgbClr val="000000">
                <a:alpha val="0"/>
              </a:srgbClr>
            </a:solidFill>
          </p:spPr>
        </p:sp>
        <p:sp>
          <p:nvSpPr>
            <p:cNvPr name="TextBox 43" id="43"/>
            <p:cNvSpPr txBox="true"/>
            <p:nvPr/>
          </p:nvSpPr>
          <p:spPr>
            <a:xfrm>
              <a:off x="0" y="-38100"/>
              <a:ext cx="2812177" cy="859111"/>
            </a:xfrm>
            <a:prstGeom prst="rect">
              <a:avLst/>
            </a:prstGeom>
          </p:spPr>
          <p:txBody>
            <a:bodyPr anchor="t" rtlCol="false" tIns="0" lIns="0" bIns="0" rIns="0"/>
            <a:lstStyle/>
            <a:p>
              <a:pPr algn="ctr">
                <a:lnSpc>
                  <a:spcPts val="1920"/>
                </a:lnSpc>
              </a:pPr>
              <a:r>
                <a:rPr lang="en-US" b="true" sz="1600">
                  <a:solidFill>
                    <a:srgbClr val="000000"/>
                  </a:solidFill>
                  <a:latin typeface="Arial Bold"/>
                  <a:ea typeface="Arial Bold"/>
                  <a:cs typeface="Arial Bold"/>
                  <a:sym typeface="Arial Bold"/>
                </a:rPr>
                <a:t>Bulletin Board </a:t>
              </a:r>
            </a:p>
          </p:txBody>
        </p:sp>
      </p:grpSp>
      <p:grpSp>
        <p:nvGrpSpPr>
          <p:cNvPr name="Group 44" id="44"/>
          <p:cNvGrpSpPr/>
          <p:nvPr/>
        </p:nvGrpSpPr>
        <p:grpSpPr>
          <a:xfrm rot="-10800000">
            <a:off x="17827275" y="6059201"/>
            <a:ext cx="255450" cy="4125450"/>
            <a:chOff x="0" y="0"/>
            <a:chExt cx="340600" cy="5500600"/>
          </a:xfrm>
        </p:grpSpPr>
        <p:sp>
          <p:nvSpPr>
            <p:cNvPr name="Freeform 45" id="45"/>
            <p:cNvSpPr/>
            <p:nvPr/>
          </p:nvSpPr>
          <p:spPr>
            <a:xfrm flipH="false" flipV="false" rot="0">
              <a:off x="12700" y="12700"/>
              <a:ext cx="315214" cy="5475224"/>
            </a:xfrm>
            <a:custGeom>
              <a:avLst/>
              <a:gdLst/>
              <a:ahLst/>
              <a:cxnLst/>
              <a:rect r="r" b="b" t="t" l="l"/>
              <a:pathLst>
                <a:path h="5475224" w="315214">
                  <a:moveTo>
                    <a:pt x="0" y="0"/>
                  </a:moveTo>
                  <a:lnTo>
                    <a:pt x="315214" y="0"/>
                  </a:lnTo>
                  <a:lnTo>
                    <a:pt x="315214" y="5475224"/>
                  </a:lnTo>
                  <a:lnTo>
                    <a:pt x="0" y="5475224"/>
                  </a:lnTo>
                  <a:close/>
                </a:path>
              </a:pathLst>
            </a:custGeom>
            <a:solidFill>
              <a:srgbClr val="595959"/>
            </a:solidFill>
          </p:spPr>
        </p:sp>
        <p:sp>
          <p:nvSpPr>
            <p:cNvPr name="Freeform 46" id="46"/>
            <p:cNvSpPr/>
            <p:nvPr/>
          </p:nvSpPr>
          <p:spPr>
            <a:xfrm flipH="false" flipV="false" rot="0">
              <a:off x="0" y="0"/>
              <a:ext cx="340614" cy="5500624"/>
            </a:xfrm>
            <a:custGeom>
              <a:avLst/>
              <a:gdLst/>
              <a:ahLst/>
              <a:cxnLst/>
              <a:rect r="r" b="b" t="t" l="l"/>
              <a:pathLst>
                <a:path h="5500624" w="340614">
                  <a:moveTo>
                    <a:pt x="12700" y="0"/>
                  </a:moveTo>
                  <a:lnTo>
                    <a:pt x="327914" y="0"/>
                  </a:lnTo>
                  <a:cubicBezTo>
                    <a:pt x="334899" y="0"/>
                    <a:pt x="340614" y="5715"/>
                    <a:pt x="340614" y="12700"/>
                  </a:cubicBezTo>
                  <a:lnTo>
                    <a:pt x="340614" y="5487924"/>
                  </a:lnTo>
                  <a:cubicBezTo>
                    <a:pt x="340614" y="5494909"/>
                    <a:pt x="334899" y="5500624"/>
                    <a:pt x="327914" y="5500624"/>
                  </a:cubicBezTo>
                  <a:lnTo>
                    <a:pt x="12700" y="5500624"/>
                  </a:lnTo>
                  <a:cubicBezTo>
                    <a:pt x="5715" y="5500624"/>
                    <a:pt x="0" y="5494909"/>
                    <a:pt x="0" y="5487924"/>
                  </a:cubicBezTo>
                  <a:lnTo>
                    <a:pt x="0" y="12700"/>
                  </a:lnTo>
                  <a:cubicBezTo>
                    <a:pt x="0" y="5715"/>
                    <a:pt x="5715" y="0"/>
                    <a:pt x="12700" y="0"/>
                  </a:cubicBezTo>
                  <a:moveTo>
                    <a:pt x="12700" y="25400"/>
                  </a:moveTo>
                  <a:lnTo>
                    <a:pt x="12700" y="12700"/>
                  </a:lnTo>
                  <a:lnTo>
                    <a:pt x="25400" y="12700"/>
                  </a:lnTo>
                  <a:lnTo>
                    <a:pt x="25400" y="5487924"/>
                  </a:lnTo>
                  <a:lnTo>
                    <a:pt x="12700" y="5487924"/>
                  </a:lnTo>
                  <a:lnTo>
                    <a:pt x="12700" y="5475224"/>
                  </a:lnTo>
                  <a:lnTo>
                    <a:pt x="327914" y="5475224"/>
                  </a:lnTo>
                  <a:lnTo>
                    <a:pt x="327914" y="5487924"/>
                  </a:lnTo>
                  <a:lnTo>
                    <a:pt x="315214" y="5487924"/>
                  </a:lnTo>
                  <a:lnTo>
                    <a:pt x="315214" y="12700"/>
                  </a:lnTo>
                  <a:lnTo>
                    <a:pt x="327914" y="12700"/>
                  </a:lnTo>
                  <a:lnTo>
                    <a:pt x="327914" y="25400"/>
                  </a:lnTo>
                  <a:lnTo>
                    <a:pt x="12700" y="25400"/>
                  </a:lnTo>
                  <a:close/>
                </a:path>
              </a:pathLst>
            </a:custGeom>
            <a:solidFill>
              <a:srgbClr val="595959"/>
            </a:solidFill>
          </p:spPr>
        </p:sp>
      </p:grpSp>
      <p:grpSp>
        <p:nvGrpSpPr>
          <p:cNvPr name="Group 47" id="47"/>
          <p:cNvGrpSpPr/>
          <p:nvPr/>
        </p:nvGrpSpPr>
        <p:grpSpPr>
          <a:xfrm rot="5400000">
            <a:off x="16862100" y="7899638"/>
            <a:ext cx="2124000" cy="615600"/>
            <a:chOff x="0" y="0"/>
            <a:chExt cx="2832000" cy="820800"/>
          </a:xfrm>
        </p:grpSpPr>
        <p:sp>
          <p:nvSpPr>
            <p:cNvPr name="Freeform 48" id="48"/>
            <p:cNvSpPr/>
            <p:nvPr/>
          </p:nvSpPr>
          <p:spPr>
            <a:xfrm flipH="false" flipV="false" rot="0">
              <a:off x="0" y="0"/>
              <a:ext cx="2832000" cy="820800"/>
            </a:xfrm>
            <a:custGeom>
              <a:avLst/>
              <a:gdLst/>
              <a:ahLst/>
              <a:cxnLst/>
              <a:rect r="r" b="b" t="t" l="l"/>
              <a:pathLst>
                <a:path h="820800" w="2832000">
                  <a:moveTo>
                    <a:pt x="0" y="0"/>
                  </a:moveTo>
                  <a:lnTo>
                    <a:pt x="2832000" y="0"/>
                  </a:lnTo>
                  <a:lnTo>
                    <a:pt x="2832000" y="820800"/>
                  </a:lnTo>
                  <a:lnTo>
                    <a:pt x="0" y="820800"/>
                  </a:lnTo>
                  <a:close/>
                </a:path>
              </a:pathLst>
            </a:custGeom>
            <a:solidFill>
              <a:srgbClr val="000000">
                <a:alpha val="0"/>
              </a:srgbClr>
            </a:solidFill>
          </p:spPr>
        </p:sp>
        <p:sp>
          <p:nvSpPr>
            <p:cNvPr name="TextBox 49" id="49"/>
            <p:cNvSpPr txBox="true"/>
            <p:nvPr/>
          </p:nvSpPr>
          <p:spPr>
            <a:xfrm>
              <a:off x="0" y="-38100"/>
              <a:ext cx="2832000" cy="858900"/>
            </a:xfrm>
            <a:prstGeom prst="rect">
              <a:avLst/>
            </a:prstGeom>
          </p:spPr>
          <p:txBody>
            <a:bodyPr anchor="t" rtlCol="false" tIns="0" lIns="0" bIns="0" rIns="0"/>
            <a:lstStyle/>
            <a:p>
              <a:pPr algn="ctr">
                <a:lnSpc>
                  <a:spcPts val="1920"/>
                </a:lnSpc>
              </a:pPr>
              <a:r>
                <a:rPr lang="en-US" b="true" sz="1600">
                  <a:solidFill>
                    <a:srgbClr val="FFFFFF"/>
                  </a:solidFill>
                  <a:latin typeface="Arial Bold"/>
                  <a:ea typeface="Arial Bold"/>
                  <a:cs typeface="Arial Bold"/>
                  <a:sym typeface="Arial Bold"/>
                </a:rPr>
                <a:t>Chalk  Board </a:t>
              </a:r>
            </a:p>
          </p:txBody>
        </p:sp>
      </p:grpSp>
      <p:grpSp>
        <p:nvGrpSpPr>
          <p:cNvPr name="Group 50" id="50"/>
          <p:cNvGrpSpPr/>
          <p:nvPr/>
        </p:nvGrpSpPr>
        <p:grpSpPr>
          <a:xfrm rot="0">
            <a:off x="3017575" y="9322475"/>
            <a:ext cx="2503650" cy="862050"/>
            <a:chOff x="0" y="0"/>
            <a:chExt cx="3338200" cy="1149400"/>
          </a:xfrm>
        </p:grpSpPr>
        <p:sp>
          <p:nvSpPr>
            <p:cNvPr name="Freeform 51" id="51"/>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2" id="52"/>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3" id="53"/>
          <p:cNvGrpSpPr/>
          <p:nvPr/>
        </p:nvGrpSpPr>
        <p:grpSpPr>
          <a:xfrm rot="0">
            <a:off x="10112425" y="9322475"/>
            <a:ext cx="2503650" cy="862050"/>
            <a:chOff x="0" y="0"/>
            <a:chExt cx="3338200" cy="1149400"/>
          </a:xfrm>
        </p:grpSpPr>
        <p:sp>
          <p:nvSpPr>
            <p:cNvPr name="Freeform 54" id="54"/>
            <p:cNvSpPr/>
            <p:nvPr/>
          </p:nvSpPr>
          <p:spPr>
            <a:xfrm flipH="false" flipV="false" rot="0">
              <a:off x="12700" y="12700"/>
              <a:ext cx="3312795" cy="1123950"/>
            </a:xfrm>
            <a:custGeom>
              <a:avLst/>
              <a:gdLst/>
              <a:ahLst/>
              <a:cxnLst/>
              <a:rect r="r" b="b" t="t" l="l"/>
              <a:pathLst>
                <a:path h="1123950" w="3312795">
                  <a:moveTo>
                    <a:pt x="0" y="187325"/>
                  </a:moveTo>
                  <a:cubicBezTo>
                    <a:pt x="0" y="83820"/>
                    <a:pt x="85090" y="0"/>
                    <a:pt x="190119" y="0"/>
                  </a:cubicBezTo>
                  <a:lnTo>
                    <a:pt x="3122676" y="0"/>
                  </a:lnTo>
                  <a:cubicBezTo>
                    <a:pt x="3227705" y="0"/>
                    <a:pt x="3312795" y="83820"/>
                    <a:pt x="3312795" y="187325"/>
                  </a:cubicBezTo>
                  <a:lnTo>
                    <a:pt x="3312795" y="936625"/>
                  </a:lnTo>
                  <a:cubicBezTo>
                    <a:pt x="3312795" y="1040130"/>
                    <a:pt x="3227705" y="1123950"/>
                    <a:pt x="3122676" y="1123950"/>
                  </a:cubicBezTo>
                  <a:lnTo>
                    <a:pt x="190119" y="1123950"/>
                  </a:lnTo>
                  <a:cubicBezTo>
                    <a:pt x="85090" y="1123950"/>
                    <a:pt x="0" y="1040130"/>
                    <a:pt x="0" y="936625"/>
                  </a:cubicBezTo>
                  <a:close/>
                </a:path>
              </a:pathLst>
            </a:custGeom>
            <a:solidFill>
              <a:srgbClr val="B6D7A8"/>
            </a:solidFill>
          </p:spPr>
        </p:sp>
        <p:sp>
          <p:nvSpPr>
            <p:cNvPr name="Freeform 55" id="55"/>
            <p:cNvSpPr/>
            <p:nvPr/>
          </p:nvSpPr>
          <p:spPr>
            <a:xfrm flipH="false" flipV="false" rot="0">
              <a:off x="0" y="0"/>
              <a:ext cx="3338195" cy="1149350"/>
            </a:xfrm>
            <a:custGeom>
              <a:avLst/>
              <a:gdLst/>
              <a:ahLst/>
              <a:cxnLst/>
              <a:rect r="r" b="b" t="t" l="l"/>
              <a:pathLst>
                <a:path h="1149350" w="3338195">
                  <a:moveTo>
                    <a:pt x="0" y="200025"/>
                  </a:moveTo>
                  <a:cubicBezTo>
                    <a:pt x="0" y="89408"/>
                    <a:pt x="90932" y="0"/>
                    <a:pt x="202819" y="0"/>
                  </a:cubicBezTo>
                  <a:lnTo>
                    <a:pt x="3135376" y="0"/>
                  </a:lnTo>
                  <a:lnTo>
                    <a:pt x="3135376" y="12700"/>
                  </a:lnTo>
                  <a:lnTo>
                    <a:pt x="3135376" y="0"/>
                  </a:lnTo>
                  <a:cubicBezTo>
                    <a:pt x="3247263" y="0"/>
                    <a:pt x="3338195" y="89408"/>
                    <a:pt x="3338195" y="200025"/>
                  </a:cubicBezTo>
                  <a:lnTo>
                    <a:pt x="3325495" y="200025"/>
                  </a:lnTo>
                  <a:lnTo>
                    <a:pt x="3338195" y="200025"/>
                  </a:lnTo>
                  <a:lnTo>
                    <a:pt x="3338195" y="949325"/>
                  </a:lnTo>
                  <a:lnTo>
                    <a:pt x="3325495" y="949325"/>
                  </a:lnTo>
                  <a:lnTo>
                    <a:pt x="3338195" y="949325"/>
                  </a:lnTo>
                  <a:cubicBezTo>
                    <a:pt x="3338195" y="1059942"/>
                    <a:pt x="3247263" y="1149350"/>
                    <a:pt x="3135376" y="1149350"/>
                  </a:cubicBezTo>
                  <a:lnTo>
                    <a:pt x="3135376" y="1136650"/>
                  </a:lnTo>
                  <a:lnTo>
                    <a:pt x="3135376" y="1149350"/>
                  </a:lnTo>
                  <a:lnTo>
                    <a:pt x="202819" y="1149350"/>
                  </a:lnTo>
                  <a:lnTo>
                    <a:pt x="202819" y="1136650"/>
                  </a:lnTo>
                  <a:lnTo>
                    <a:pt x="202819" y="1149350"/>
                  </a:lnTo>
                  <a:cubicBezTo>
                    <a:pt x="90932" y="1149350"/>
                    <a:pt x="0" y="1060069"/>
                    <a:pt x="0" y="949325"/>
                  </a:cubicBezTo>
                  <a:lnTo>
                    <a:pt x="0" y="200025"/>
                  </a:lnTo>
                  <a:lnTo>
                    <a:pt x="12700" y="200025"/>
                  </a:lnTo>
                  <a:lnTo>
                    <a:pt x="0" y="200025"/>
                  </a:lnTo>
                  <a:moveTo>
                    <a:pt x="25400" y="200025"/>
                  </a:moveTo>
                  <a:lnTo>
                    <a:pt x="25400" y="949325"/>
                  </a:lnTo>
                  <a:lnTo>
                    <a:pt x="12700" y="949325"/>
                  </a:lnTo>
                  <a:lnTo>
                    <a:pt x="25400" y="949325"/>
                  </a:lnTo>
                  <a:cubicBezTo>
                    <a:pt x="25400" y="1045591"/>
                    <a:pt x="104648" y="1123950"/>
                    <a:pt x="202819" y="1123950"/>
                  </a:cubicBezTo>
                  <a:lnTo>
                    <a:pt x="3135376" y="1123950"/>
                  </a:lnTo>
                  <a:cubicBezTo>
                    <a:pt x="3233547" y="1123950"/>
                    <a:pt x="3312795" y="1045591"/>
                    <a:pt x="3312795" y="949325"/>
                  </a:cubicBezTo>
                  <a:lnTo>
                    <a:pt x="3312795" y="200025"/>
                  </a:lnTo>
                  <a:cubicBezTo>
                    <a:pt x="3312795" y="103759"/>
                    <a:pt x="3233547" y="25400"/>
                    <a:pt x="3135376" y="25400"/>
                  </a:cubicBezTo>
                  <a:lnTo>
                    <a:pt x="202819" y="25400"/>
                  </a:lnTo>
                  <a:lnTo>
                    <a:pt x="202819" y="12700"/>
                  </a:lnTo>
                  <a:lnTo>
                    <a:pt x="202819" y="25400"/>
                  </a:lnTo>
                  <a:cubicBezTo>
                    <a:pt x="104648" y="25400"/>
                    <a:pt x="25400" y="103759"/>
                    <a:pt x="25400" y="200025"/>
                  </a:cubicBezTo>
                  <a:close/>
                </a:path>
              </a:pathLst>
            </a:custGeom>
            <a:solidFill>
              <a:srgbClr val="595959"/>
            </a:solidFill>
          </p:spPr>
        </p:sp>
      </p:grpSp>
      <p:grpSp>
        <p:nvGrpSpPr>
          <p:cNvPr name="Group 56" id="56"/>
          <p:cNvGrpSpPr/>
          <p:nvPr/>
        </p:nvGrpSpPr>
        <p:grpSpPr>
          <a:xfrm rot="0">
            <a:off x="10134800" y="9414776"/>
            <a:ext cx="2858400" cy="677400"/>
            <a:chOff x="0" y="0"/>
            <a:chExt cx="3811200" cy="903200"/>
          </a:xfrm>
        </p:grpSpPr>
        <p:sp>
          <p:nvSpPr>
            <p:cNvPr name="Freeform 57" id="57"/>
            <p:cNvSpPr/>
            <p:nvPr/>
          </p:nvSpPr>
          <p:spPr>
            <a:xfrm flipH="false" flipV="false" rot="0">
              <a:off x="0" y="0"/>
              <a:ext cx="3811200" cy="903200"/>
            </a:xfrm>
            <a:custGeom>
              <a:avLst/>
              <a:gdLst/>
              <a:ahLst/>
              <a:cxnLst/>
              <a:rect r="r" b="b" t="t" l="l"/>
              <a:pathLst>
                <a:path h="903200" w="3811200">
                  <a:moveTo>
                    <a:pt x="0" y="0"/>
                  </a:moveTo>
                  <a:lnTo>
                    <a:pt x="3811200" y="0"/>
                  </a:lnTo>
                  <a:lnTo>
                    <a:pt x="3811200" y="903200"/>
                  </a:lnTo>
                  <a:lnTo>
                    <a:pt x="0" y="903200"/>
                  </a:lnTo>
                  <a:close/>
                </a:path>
              </a:pathLst>
            </a:custGeom>
            <a:solidFill>
              <a:srgbClr val="000000">
                <a:alpha val="0"/>
              </a:srgbClr>
            </a:solidFill>
          </p:spPr>
        </p:sp>
        <p:sp>
          <p:nvSpPr>
            <p:cNvPr name="TextBox 58" id="58"/>
            <p:cNvSpPr txBox="true"/>
            <p:nvPr/>
          </p:nvSpPr>
          <p:spPr>
            <a:xfrm>
              <a:off x="0" y="-47625"/>
              <a:ext cx="38112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59" id="59"/>
          <p:cNvGrpSpPr/>
          <p:nvPr/>
        </p:nvGrpSpPr>
        <p:grpSpPr>
          <a:xfrm rot="0">
            <a:off x="3063600" y="9414776"/>
            <a:ext cx="2691600" cy="677400"/>
            <a:chOff x="0" y="0"/>
            <a:chExt cx="3588800" cy="903200"/>
          </a:xfrm>
        </p:grpSpPr>
        <p:sp>
          <p:nvSpPr>
            <p:cNvPr name="Freeform 60" id="60"/>
            <p:cNvSpPr/>
            <p:nvPr/>
          </p:nvSpPr>
          <p:spPr>
            <a:xfrm flipH="false" flipV="false" rot="0">
              <a:off x="0" y="0"/>
              <a:ext cx="3588800" cy="903200"/>
            </a:xfrm>
            <a:custGeom>
              <a:avLst/>
              <a:gdLst/>
              <a:ahLst/>
              <a:cxnLst/>
              <a:rect r="r" b="b" t="t" l="l"/>
              <a:pathLst>
                <a:path h="903200" w="3588800">
                  <a:moveTo>
                    <a:pt x="0" y="0"/>
                  </a:moveTo>
                  <a:lnTo>
                    <a:pt x="3588800" y="0"/>
                  </a:lnTo>
                  <a:lnTo>
                    <a:pt x="3588800" y="903200"/>
                  </a:lnTo>
                  <a:lnTo>
                    <a:pt x="0" y="903200"/>
                  </a:lnTo>
                  <a:close/>
                </a:path>
              </a:pathLst>
            </a:custGeom>
            <a:solidFill>
              <a:srgbClr val="000000">
                <a:alpha val="0"/>
              </a:srgbClr>
            </a:solidFill>
          </p:spPr>
        </p:sp>
        <p:sp>
          <p:nvSpPr>
            <p:cNvPr name="TextBox 61" id="61"/>
            <p:cNvSpPr txBox="true"/>
            <p:nvPr/>
          </p:nvSpPr>
          <p:spPr>
            <a:xfrm>
              <a:off x="0" y="-47625"/>
              <a:ext cx="3588800" cy="950825"/>
            </a:xfrm>
            <a:prstGeom prst="rect">
              <a:avLst/>
            </a:prstGeom>
          </p:spPr>
          <p:txBody>
            <a:bodyPr anchor="t" rtlCol="false" tIns="0" lIns="0" bIns="0" rIns="0"/>
            <a:lstStyle/>
            <a:p>
              <a:pPr algn="l">
                <a:lnSpc>
                  <a:spcPts val="2400"/>
                </a:lnSpc>
              </a:pPr>
              <a:r>
                <a:rPr lang="en-US" b="true" sz="2000">
                  <a:solidFill>
                    <a:srgbClr val="000000"/>
                  </a:solidFill>
                  <a:latin typeface="Arial Bold"/>
                  <a:ea typeface="Arial Bold"/>
                  <a:cs typeface="Arial Bold"/>
                  <a:sym typeface="Arial Bold"/>
                </a:rPr>
                <a:t>Student Cubbies</a:t>
              </a:r>
            </a:p>
          </p:txBody>
        </p:sp>
      </p:grpSp>
      <p:grpSp>
        <p:nvGrpSpPr>
          <p:cNvPr name="Group 62" id="62"/>
          <p:cNvGrpSpPr/>
          <p:nvPr/>
        </p:nvGrpSpPr>
        <p:grpSpPr>
          <a:xfrm rot="0">
            <a:off x="5369875" y="4472075"/>
            <a:ext cx="2381250" cy="2297850"/>
            <a:chOff x="0" y="0"/>
            <a:chExt cx="3175000" cy="3063800"/>
          </a:xfrm>
        </p:grpSpPr>
        <p:sp>
          <p:nvSpPr>
            <p:cNvPr name="Freeform 63" id="63"/>
            <p:cNvSpPr/>
            <p:nvPr/>
          </p:nvSpPr>
          <p:spPr>
            <a:xfrm flipH="false" flipV="false" rot="0">
              <a:off x="12700" y="12700"/>
              <a:ext cx="3149600" cy="3038348"/>
            </a:xfrm>
            <a:custGeom>
              <a:avLst/>
              <a:gdLst/>
              <a:ahLst/>
              <a:cxnLst/>
              <a:rect r="r" b="b" t="t" l="l"/>
              <a:pathLst>
                <a:path h="3038348" w="3149600">
                  <a:moveTo>
                    <a:pt x="0" y="1519174"/>
                  </a:moveTo>
                  <a:cubicBezTo>
                    <a:pt x="0" y="680212"/>
                    <a:pt x="705104" y="0"/>
                    <a:pt x="1574800" y="0"/>
                  </a:cubicBezTo>
                  <a:cubicBezTo>
                    <a:pt x="2444496" y="0"/>
                    <a:pt x="3149600" y="680212"/>
                    <a:pt x="3149600" y="1519174"/>
                  </a:cubicBezTo>
                  <a:cubicBezTo>
                    <a:pt x="3149600" y="2358136"/>
                    <a:pt x="2444496" y="3038348"/>
                    <a:pt x="1574800" y="3038348"/>
                  </a:cubicBezTo>
                  <a:cubicBezTo>
                    <a:pt x="705104" y="3038348"/>
                    <a:pt x="0" y="2358263"/>
                    <a:pt x="0" y="1519174"/>
                  </a:cubicBezTo>
                  <a:close/>
                </a:path>
              </a:pathLst>
            </a:custGeom>
            <a:solidFill>
              <a:srgbClr val="EBC77D"/>
            </a:solidFill>
          </p:spPr>
        </p:sp>
        <p:sp>
          <p:nvSpPr>
            <p:cNvPr name="Freeform 64" id="64"/>
            <p:cNvSpPr/>
            <p:nvPr/>
          </p:nvSpPr>
          <p:spPr>
            <a:xfrm flipH="false" flipV="false" rot="0">
              <a:off x="0" y="0"/>
              <a:ext cx="3175000" cy="3063748"/>
            </a:xfrm>
            <a:custGeom>
              <a:avLst/>
              <a:gdLst/>
              <a:ahLst/>
              <a:cxnLst/>
              <a:rect r="r" b="b" t="t" l="l"/>
              <a:pathLst>
                <a:path h="3063748" w="3175000">
                  <a:moveTo>
                    <a:pt x="0" y="1531874"/>
                  </a:moveTo>
                  <a:cubicBezTo>
                    <a:pt x="0" y="685419"/>
                    <a:pt x="711200" y="0"/>
                    <a:pt x="1587500" y="0"/>
                  </a:cubicBezTo>
                  <a:lnTo>
                    <a:pt x="1587500" y="12700"/>
                  </a:lnTo>
                  <a:lnTo>
                    <a:pt x="1587500" y="0"/>
                  </a:lnTo>
                  <a:cubicBezTo>
                    <a:pt x="2463800" y="0"/>
                    <a:pt x="3175000" y="685419"/>
                    <a:pt x="3175000" y="1531874"/>
                  </a:cubicBezTo>
                  <a:cubicBezTo>
                    <a:pt x="3175000" y="2378329"/>
                    <a:pt x="2463800" y="3063748"/>
                    <a:pt x="1587500" y="3063748"/>
                  </a:cubicBezTo>
                  <a:lnTo>
                    <a:pt x="1587500" y="3051048"/>
                  </a:lnTo>
                  <a:lnTo>
                    <a:pt x="1587500" y="3063748"/>
                  </a:lnTo>
                  <a:cubicBezTo>
                    <a:pt x="711200" y="3063748"/>
                    <a:pt x="0" y="2378329"/>
                    <a:pt x="0" y="1531874"/>
                  </a:cubicBezTo>
                  <a:lnTo>
                    <a:pt x="12700" y="1531874"/>
                  </a:lnTo>
                  <a:lnTo>
                    <a:pt x="23368" y="1538732"/>
                  </a:lnTo>
                  <a:cubicBezTo>
                    <a:pt x="20320" y="1543431"/>
                    <a:pt x="14478" y="1545717"/>
                    <a:pt x="9144" y="1544066"/>
                  </a:cubicBezTo>
                  <a:cubicBezTo>
                    <a:pt x="3810" y="1542415"/>
                    <a:pt x="0" y="1537462"/>
                    <a:pt x="0" y="1531874"/>
                  </a:cubicBezTo>
                  <a:moveTo>
                    <a:pt x="25400" y="1531874"/>
                  </a:moveTo>
                  <a:lnTo>
                    <a:pt x="12700" y="1531874"/>
                  </a:lnTo>
                  <a:lnTo>
                    <a:pt x="2032" y="1525016"/>
                  </a:lnTo>
                  <a:cubicBezTo>
                    <a:pt x="5080" y="1520317"/>
                    <a:pt x="10922" y="1518031"/>
                    <a:pt x="16256" y="1519682"/>
                  </a:cubicBezTo>
                  <a:cubicBezTo>
                    <a:pt x="21590" y="1521333"/>
                    <a:pt x="25400" y="1526286"/>
                    <a:pt x="25400" y="1531874"/>
                  </a:cubicBezTo>
                  <a:cubicBezTo>
                    <a:pt x="25400" y="2363470"/>
                    <a:pt x="724281" y="3038348"/>
                    <a:pt x="1587500" y="3038348"/>
                  </a:cubicBezTo>
                  <a:cubicBezTo>
                    <a:pt x="2450719" y="3038348"/>
                    <a:pt x="3149600" y="2363470"/>
                    <a:pt x="3149600" y="1531874"/>
                  </a:cubicBezTo>
                  <a:lnTo>
                    <a:pt x="3162300" y="1531874"/>
                  </a:lnTo>
                  <a:lnTo>
                    <a:pt x="3149600" y="1531874"/>
                  </a:lnTo>
                  <a:cubicBezTo>
                    <a:pt x="3149600" y="700278"/>
                    <a:pt x="2450719" y="25400"/>
                    <a:pt x="1587500" y="25400"/>
                  </a:cubicBezTo>
                  <a:lnTo>
                    <a:pt x="1587500" y="12700"/>
                  </a:lnTo>
                  <a:lnTo>
                    <a:pt x="1587500" y="25400"/>
                  </a:lnTo>
                  <a:cubicBezTo>
                    <a:pt x="724281" y="25400"/>
                    <a:pt x="25400" y="700278"/>
                    <a:pt x="25400" y="1531874"/>
                  </a:cubicBezTo>
                  <a:close/>
                </a:path>
              </a:pathLst>
            </a:custGeom>
            <a:solidFill>
              <a:srgbClr val="595959"/>
            </a:solidFill>
          </p:spPr>
        </p:sp>
        <p:sp>
          <p:nvSpPr>
            <p:cNvPr name="TextBox 65" id="65"/>
            <p:cNvSpPr txBox="true"/>
            <p:nvPr/>
          </p:nvSpPr>
          <p:spPr>
            <a:xfrm>
              <a:off x="0" y="-47625"/>
              <a:ext cx="3175000" cy="3111425"/>
            </a:xfrm>
            <a:prstGeom prst="rect">
              <a:avLst/>
            </a:prstGeom>
          </p:spPr>
          <p:txBody>
            <a:bodyPr anchor="ctr" rtlCol="false" tIns="50800" lIns="50800" bIns="50800" rIns="50800"/>
            <a:lstStyle/>
            <a:p>
              <a:pPr algn="ctr">
                <a:lnSpc>
                  <a:spcPts val="2640"/>
                </a:lnSpc>
              </a:pPr>
              <a:r>
                <a:rPr lang="en-US" b="true" sz="2200">
                  <a:solidFill>
                    <a:srgbClr val="000000"/>
                  </a:solidFill>
                  <a:latin typeface="Arial Bold"/>
                  <a:ea typeface="Arial Bold"/>
                  <a:cs typeface="Arial Bold"/>
                  <a:sym typeface="Arial Bold"/>
                </a:rPr>
                <a:t>Student </a:t>
              </a:r>
            </a:p>
            <a:p>
              <a:pPr algn="ctr">
                <a:lnSpc>
                  <a:spcPts val="2640"/>
                </a:lnSpc>
              </a:pPr>
              <a:r>
                <a:rPr lang="en-US" b="true" sz="2200">
                  <a:solidFill>
                    <a:srgbClr val="000000"/>
                  </a:solidFill>
                  <a:latin typeface="Arial Bold"/>
                  <a:ea typeface="Arial Bold"/>
                  <a:cs typeface="Arial Bold"/>
                  <a:sym typeface="Arial Bold"/>
                </a:rPr>
                <a:t>Resource Center</a:t>
              </a:r>
            </a:p>
          </p:txBody>
        </p:sp>
      </p:grpSp>
      <p:grpSp>
        <p:nvGrpSpPr>
          <p:cNvPr name="Group 66" id="66"/>
          <p:cNvGrpSpPr/>
          <p:nvPr/>
        </p:nvGrpSpPr>
        <p:grpSpPr>
          <a:xfrm rot="0">
            <a:off x="11591900" y="2588700"/>
            <a:ext cx="2362200" cy="738600"/>
            <a:chOff x="0" y="0"/>
            <a:chExt cx="3149600" cy="984800"/>
          </a:xfrm>
        </p:grpSpPr>
        <p:sp>
          <p:nvSpPr>
            <p:cNvPr name="Freeform 67" id="67"/>
            <p:cNvSpPr/>
            <p:nvPr/>
          </p:nvSpPr>
          <p:spPr>
            <a:xfrm flipH="false" flipV="false" rot="0">
              <a:off x="0" y="0"/>
              <a:ext cx="3149600" cy="984800"/>
            </a:xfrm>
            <a:custGeom>
              <a:avLst/>
              <a:gdLst/>
              <a:ahLst/>
              <a:cxnLst/>
              <a:rect r="r" b="b" t="t" l="l"/>
              <a:pathLst>
                <a:path h="984800" w="3149600">
                  <a:moveTo>
                    <a:pt x="0" y="0"/>
                  </a:moveTo>
                  <a:lnTo>
                    <a:pt x="3149600" y="0"/>
                  </a:lnTo>
                  <a:lnTo>
                    <a:pt x="3149600" y="984800"/>
                  </a:lnTo>
                  <a:lnTo>
                    <a:pt x="0" y="984800"/>
                  </a:lnTo>
                  <a:close/>
                </a:path>
              </a:pathLst>
            </a:custGeom>
            <a:solidFill>
              <a:srgbClr val="000000">
                <a:alpha val="0"/>
              </a:srgbClr>
            </a:solidFill>
          </p:spPr>
        </p:sp>
        <p:sp>
          <p:nvSpPr>
            <p:cNvPr name="TextBox 68" id="68"/>
            <p:cNvSpPr txBox="true"/>
            <p:nvPr/>
          </p:nvSpPr>
          <p:spPr>
            <a:xfrm>
              <a:off x="0" y="-47625"/>
              <a:ext cx="3149600" cy="1032425"/>
            </a:xfrm>
            <a:prstGeom prst="rect">
              <a:avLst/>
            </a:prstGeom>
          </p:spPr>
          <p:txBody>
            <a:bodyPr anchor="t" rtlCol="false" tIns="0" lIns="0" bIns="0" rIns="0"/>
            <a:lstStyle/>
            <a:p>
              <a:pPr algn="l">
                <a:lnSpc>
                  <a:spcPts val="2879"/>
                </a:lnSpc>
              </a:pPr>
              <a:r>
                <a:rPr lang="en-US" sz="2400" u="sng">
                  <a:solidFill>
                    <a:srgbClr val="0097A7"/>
                  </a:solidFill>
                  <a:latin typeface="Arial"/>
                  <a:ea typeface="Arial"/>
                  <a:cs typeface="Arial"/>
                  <a:sym typeface="Arial"/>
                </a:rPr>
                <a:t>Student Desks</a:t>
              </a:r>
            </a:p>
          </p:txBody>
        </p:sp>
      </p:grpSp>
      <p:grpSp>
        <p:nvGrpSpPr>
          <p:cNvPr name="Group 69" id="69"/>
          <p:cNvGrpSpPr/>
          <p:nvPr/>
        </p:nvGrpSpPr>
        <p:grpSpPr>
          <a:xfrm rot="0">
            <a:off x="14619850" y="7767950"/>
            <a:ext cx="2179800" cy="677400"/>
            <a:chOff x="0" y="0"/>
            <a:chExt cx="2906400" cy="903200"/>
          </a:xfrm>
        </p:grpSpPr>
        <p:sp>
          <p:nvSpPr>
            <p:cNvPr name="Freeform 70" id="70"/>
            <p:cNvSpPr/>
            <p:nvPr/>
          </p:nvSpPr>
          <p:spPr>
            <a:xfrm flipH="false" flipV="false" rot="0">
              <a:off x="0" y="0"/>
              <a:ext cx="2906400" cy="903200"/>
            </a:xfrm>
            <a:custGeom>
              <a:avLst/>
              <a:gdLst/>
              <a:ahLst/>
              <a:cxnLst/>
              <a:rect r="r" b="b" t="t" l="l"/>
              <a:pathLst>
                <a:path h="903200" w="2906400">
                  <a:moveTo>
                    <a:pt x="0" y="0"/>
                  </a:moveTo>
                  <a:lnTo>
                    <a:pt x="2906400" y="0"/>
                  </a:lnTo>
                  <a:lnTo>
                    <a:pt x="2906400" y="903200"/>
                  </a:lnTo>
                  <a:lnTo>
                    <a:pt x="0" y="903200"/>
                  </a:lnTo>
                  <a:close/>
                </a:path>
              </a:pathLst>
            </a:custGeom>
            <a:solidFill>
              <a:srgbClr val="000000">
                <a:alpha val="0"/>
              </a:srgbClr>
            </a:solidFill>
          </p:spPr>
        </p:sp>
        <p:sp>
          <p:nvSpPr>
            <p:cNvPr name="TextBox 71" id="71"/>
            <p:cNvSpPr txBox="true"/>
            <p:nvPr/>
          </p:nvSpPr>
          <p:spPr>
            <a:xfrm>
              <a:off x="0" y="-47625"/>
              <a:ext cx="2906400" cy="950825"/>
            </a:xfrm>
            <a:prstGeom prst="rect">
              <a:avLst/>
            </a:prstGeom>
          </p:spPr>
          <p:txBody>
            <a:bodyPr anchor="t" rtlCol="false" tIns="0" lIns="0" bIns="0" rIns="0"/>
            <a:lstStyle/>
            <a:p>
              <a:pPr algn="ctr">
                <a:lnSpc>
                  <a:spcPts val="2400"/>
                </a:lnSpc>
              </a:pPr>
              <a:r>
                <a:rPr lang="en-US" sz="2000" u="sng">
                  <a:solidFill>
                    <a:srgbClr val="0097A7"/>
                  </a:solidFill>
                  <a:latin typeface="Arial"/>
                  <a:ea typeface="Arial"/>
                  <a:cs typeface="Arial"/>
                  <a:sym typeface="Arial"/>
                  <a:hlinkClick r:id="rId12" action="ppaction://hlinksldjump"/>
                </a:rPr>
                <a:t>Small Group</a:t>
              </a:r>
            </a:p>
          </p:txBody>
        </p:sp>
      </p:grpSp>
      <p:grpSp>
        <p:nvGrpSpPr>
          <p:cNvPr name="Group 72" id="72"/>
          <p:cNvGrpSpPr/>
          <p:nvPr/>
        </p:nvGrpSpPr>
        <p:grpSpPr>
          <a:xfrm rot="10799565">
            <a:off x="7364114" y="5038086"/>
            <a:ext cx="4819800" cy="2579400"/>
            <a:chOff x="0" y="0"/>
            <a:chExt cx="6426400" cy="3439200"/>
          </a:xfrm>
        </p:grpSpPr>
        <p:sp>
          <p:nvSpPr>
            <p:cNvPr name="Freeform 73" id="73"/>
            <p:cNvSpPr/>
            <p:nvPr/>
          </p:nvSpPr>
          <p:spPr>
            <a:xfrm flipH="false" flipV="false" rot="0">
              <a:off x="50800" y="-2134362"/>
              <a:ext cx="6324854" cy="5522722"/>
            </a:xfrm>
            <a:custGeom>
              <a:avLst/>
              <a:gdLst/>
              <a:ahLst/>
              <a:cxnLst/>
              <a:rect r="r" b="b" t="t" l="l"/>
              <a:pathLst>
                <a:path h="5522722" w="6324854">
                  <a:moveTo>
                    <a:pt x="0" y="2185162"/>
                  </a:moveTo>
                  <a:lnTo>
                    <a:pt x="1054100" y="2185162"/>
                  </a:lnTo>
                  <a:lnTo>
                    <a:pt x="1916811" y="0"/>
                  </a:lnTo>
                  <a:lnTo>
                    <a:pt x="2635377" y="2185162"/>
                  </a:lnTo>
                  <a:lnTo>
                    <a:pt x="6324854" y="2185162"/>
                  </a:lnTo>
                  <a:lnTo>
                    <a:pt x="6324854" y="2741422"/>
                  </a:lnTo>
                  <a:lnTo>
                    <a:pt x="6324854" y="3575812"/>
                  </a:lnTo>
                  <a:lnTo>
                    <a:pt x="6324854" y="5522722"/>
                  </a:lnTo>
                  <a:lnTo>
                    <a:pt x="2635377" y="5522722"/>
                  </a:lnTo>
                  <a:lnTo>
                    <a:pt x="1054100" y="5522722"/>
                  </a:lnTo>
                  <a:lnTo>
                    <a:pt x="0" y="5522722"/>
                  </a:lnTo>
                  <a:lnTo>
                    <a:pt x="0" y="3575812"/>
                  </a:lnTo>
                  <a:lnTo>
                    <a:pt x="0" y="2741422"/>
                  </a:lnTo>
                  <a:close/>
                </a:path>
              </a:pathLst>
            </a:custGeom>
            <a:solidFill>
              <a:srgbClr val="FFFFFF"/>
            </a:solidFill>
          </p:spPr>
        </p:sp>
        <p:sp>
          <p:nvSpPr>
            <p:cNvPr name="Freeform 74" id="74"/>
            <p:cNvSpPr/>
            <p:nvPr/>
          </p:nvSpPr>
          <p:spPr>
            <a:xfrm flipH="false" flipV="false" rot="0">
              <a:off x="0" y="-2185797"/>
              <a:ext cx="6426454" cy="5624957"/>
            </a:xfrm>
            <a:custGeom>
              <a:avLst/>
              <a:gdLst/>
              <a:ahLst/>
              <a:cxnLst/>
              <a:rect r="r" b="b" t="t" l="l"/>
              <a:pathLst>
                <a:path h="5624957" w="6426454">
                  <a:moveTo>
                    <a:pt x="50800" y="2185797"/>
                  </a:moveTo>
                  <a:lnTo>
                    <a:pt x="1104900" y="2185797"/>
                  </a:lnTo>
                  <a:lnTo>
                    <a:pt x="1104900" y="2236597"/>
                  </a:lnTo>
                  <a:lnTo>
                    <a:pt x="1057656" y="2217928"/>
                  </a:lnTo>
                  <a:lnTo>
                    <a:pt x="1920367" y="32766"/>
                  </a:lnTo>
                  <a:cubicBezTo>
                    <a:pt x="1928241" y="12827"/>
                    <a:pt x="1947672" y="0"/>
                    <a:pt x="1969135" y="635"/>
                  </a:cubicBezTo>
                  <a:cubicBezTo>
                    <a:pt x="1990598" y="1270"/>
                    <a:pt x="2009267" y="15240"/>
                    <a:pt x="2015871" y="35560"/>
                  </a:cubicBezTo>
                  <a:lnTo>
                    <a:pt x="2734437" y="2220722"/>
                  </a:lnTo>
                  <a:lnTo>
                    <a:pt x="2686177" y="2236597"/>
                  </a:lnTo>
                  <a:lnTo>
                    <a:pt x="2686177" y="2185797"/>
                  </a:lnTo>
                  <a:lnTo>
                    <a:pt x="6375654" y="2185797"/>
                  </a:lnTo>
                  <a:cubicBezTo>
                    <a:pt x="6403721" y="2185797"/>
                    <a:pt x="6426454" y="2208530"/>
                    <a:pt x="6426454" y="2236597"/>
                  </a:cubicBezTo>
                  <a:lnTo>
                    <a:pt x="6426454" y="2792857"/>
                  </a:lnTo>
                  <a:lnTo>
                    <a:pt x="6375654" y="2792857"/>
                  </a:lnTo>
                  <a:lnTo>
                    <a:pt x="6375654" y="2742057"/>
                  </a:lnTo>
                  <a:cubicBezTo>
                    <a:pt x="6403721" y="2742057"/>
                    <a:pt x="6426454" y="2764790"/>
                    <a:pt x="6426454" y="2792857"/>
                  </a:cubicBezTo>
                  <a:lnTo>
                    <a:pt x="6426454" y="3627247"/>
                  </a:lnTo>
                  <a:lnTo>
                    <a:pt x="6375654" y="3627247"/>
                  </a:lnTo>
                  <a:lnTo>
                    <a:pt x="6426454" y="3627247"/>
                  </a:lnTo>
                  <a:lnTo>
                    <a:pt x="6426454" y="5574157"/>
                  </a:lnTo>
                  <a:cubicBezTo>
                    <a:pt x="6426454" y="5602224"/>
                    <a:pt x="6403721" y="5624957"/>
                    <a:pt x="6375654" y="5624957"/>
                  </a:cubicBezTo>
                  <a:lnTo>
                    <a:pt x="2686177" y="5624957"/>
                  </a:lnTo>
                  <a:lnTo>
                    <a:pt x="2686177" y="5574157"/>
                  </a:lnTo>
                  <a:lnTo>
                    <a:pt x="2686177" y="5624957"/>
                  </a:lnTo>
                  <a:lnTo>
                    <a:pt x="1104900" y="5624957"/>
                  </a:lnTo>
                  <a:lnTo>
                    <a:pt x="1104900" y="5574157"/>
                  </a:lnTo>
                  <a:lnTo>
                    <a:pt x="1104900" y="5523357"/>
                  </a:lnTo>
                  <a:lnTo>
                    <a:pt x="1104900" y="5574157"/>
                  </a:lnTo>
                  <a:lnTo>
                    <a:pt x="1104900" y="5624957"/>
                  </a:lnTo>
                  <a:lnTo>
                    <a:pt x="50800" y="5624957"/>
                  </a:lnTo>
                  <a:cubicBezTo>
                    <a:pt x="22733" y="5624957"/>
                    <a:pt x="0" y="5602224"/>
                    <a:pt x="0" y="5574157"/>
                  </a:cubicBezTo>
                  <a:lnTo>
                    <a:pt x="0" y="3627247"/>
                  </a:lnTo>
                  <a:lnTo>
                    <a:pt x="50800" y="3627247"/>
                  </a:lnTo>
                  <a:lnTo>
                    <a:pt x="0" y="3627247"/>
                  </a:lnTo>
                  <a:lnTo>
                    <a:pt x="0" y="2792857"/>
                  </a:lnTo>
                  <a:cubicBezTo>
                    <a:pt x="0" y="2764790"/>
                    <a:pt x="22733" y="2742057"/>
                    <a:pt x="50800" y="2742057"/>
                  </a:cubicBezTo>
                  <a:lnTo>
                    <a:pt x="50800" y="2792857"/>
                  </a:lnTo>
                  <a:lnTo>
                    <a:pt x="0" y="2792857"/>
                  </a:lnTo>
                  <a:lnTo>
                    <a:pt x="0" y="2236597"/>
                  </a:lnTo>
                  <a:cubicBezTo>
                    <a:pt x="0" y="2208530"/>
                    <a:pt x="22733" y="2185797"/>
                    <a:pt x="50800" y="2185797"/>
                  </a:cubicBezTo>
                  <a:moveTo>
                    <a:pt x="50800" y="2287397"/>
                  </a:moveTo>
                  <a:lnTo>
                    <a:pt x="50800" y="2236597"/>
                  </a:lnTo>
                  <a:lnTo>
                    <a:pt x="101600" y="2236597"/>
                  </a:lnTo>
                  <a:lnTo>
                    <a:pt x="101600" y="2792857"/>
                  </a:lnTo>
                  <a:cubicBezTo>
                    <a:pt x="101600" y="2820924"/>
                    <a:pt x="78867" y="2843657"/>
                    <a:pt x="50800" y="2843657"/>
                  </a:cubicBezTo>
                  <a:lnTo>
                    <a:pt x="50800" y="2792857"/>
                  </a:lnTo>
                  <a:lnTo>
                    <a:pt x="101600" y="2792857"/>
                  </a:lnTo>
                  <a:lnTo>
                    <a:pt x="101600" y="3627247"/>
                  </a:lnTo>
                  <a:lnTo>
                    <a:pt x="101600" y="5574157"/>
                  </a:lnTo>
                  <a:lnTo>
                    <a:pt x="50800" y="5574157"/>
                  </a:lnTo>
                  <a:lnTo>
                    <a:pt x="50800" y="5523357"/>
                  </a:lnTo>
                  <a:lnTo>
                    <a:pt x="1104900" y="5523357"/>
                  </a:lnTo>
                  <a:cubicBezTo>
                    <a:pt x="1132967" y="5523357"/>
                    <a:pt x="1155700" y="5546090"/>
                    <a:pt x="1155700" y="5574157"/>
                  </a:cubicBezTo>
                  <a:cubicBezTo>
                    <a:pt x="1155700" y="5602224"/>
                    <a:pt x="1132967" y="5624957"/>
                    <a:pt x="1104900" y="5624957"/>
                  </a:cubicBezTo>
                  <a:cubicBezTo>
                    <a:pt x="1076833" y="5624957"/>
                    <a:pt x="1054100" y="5602224"/>
                    <a:pt x="1054100" y="5574157"/>
                  </a:cubicBezTo>
                  <a:cubicBezTo>
                    <a:pt x="1054100" y="5546090"/>
                    <a:pt x="1076833" y="5523357"/>
                    <a:pt x="1104900" y="5523357"/>
                  </a:cubicBezTo>
                  <a:lnTo>
                    <a:pt x="2686050" y="5523357"/>
                  </a:lnTo>
                  <a:lnTo>
                    <a:pt x="6375654" y="5523357"/>
                  </a:lnTo>
                  <a:lnTo>
                    <a:pt x="6375654" y="5574157"/>
                  </a:lnTo>
                  <a:lnTo>
                    <a:pt x="6324854" y="5574157"/>
                  </a:lnTo>
                  <a:lnTo>
                    <a:pt x="6324854" y="3627247"/>
                  </a:lnTo>
                  <a:lnTo>
                    <a:pt x="6324854" y="2792857"/>
                  </a:lnTo>
                  <a:lnTo>
                    <a:pt x="6375654" y="2792857"/>
                  </a:lnTo>
                  <a:lnTo>
                    <a:pt x="6375654" y="2843657"/>
                  </a:lnTo>
                  <a:cubicBezTo>
                    <a:pt x="6347587" y="2843657"/>
                    <a:pt x="6324854" y="2820924"/>
                    <a:pt x="6324854" y="2792857"/>
                  </a:cubicBezTo>
                  <a:lnTo>
                    <a:pt x="6324854" y="2236597"/>
                  </a:lnTo>
                  <a:lnTo>
                    <a:pt x="6375654" y="2236597"/>
                  </a:lnTo>
                  <a:lnTo>
                    <a:pt x="6375654" y="2287397"/>
                  </a:lnTo>
                  <a:lnTo>
                    <a:pt x="2686177" y="2287397"/>
                  </a:lnTo>
                  <a:cubicBezTo>
                    <a:pt x="2664206" y="2287397"/>
                    <a:pt x="2644775" y="2273300"/>
                    <a:pt x="2637917" y="2252472"/>
                  </a:cubicBezTo>
                  <a:lnTo>
                    <a:pt x="1919351" y="67310"/>
                  </a:lnTo>
                  <a:lnTo>
                    <a:pt x="1967611" y="51435"/>
                  </a:lnTo>
                  <a:lnTo>
                    <a:pt x="2014855" y="70104"/>
                  </a:lnTo>
                  <a:lnTo>
                    <a:pt x="1152144" y="2255266"/>
                  </a:lnTo>
                  <a:cubicBezTo>
                    <a:pt x="1144524" y="2274697"/>
                    <a:pt x="1125728" y="2287397"/>
                    <a:pt x="1104900" y="2287397"/>
                  </a:cubicBezTo>
                  <a:lnTo>
                    <a:pt x="50800" y="2287397"/>
                  </a:lnTo>
                  <a:close/>
                </a:path>
              </a:pathLst>
            </a:custGeom>
            <a:solidFill>
              <a:srgbClr val="595959"/>
            </a:solidFill>
          </p:spPr>
        </p:sp>
      </p:grpSp>
      <p:grpSp>
        <p:nvGrpSpPr>
          <p:cNvPr name="Group 75" id="75"/>
          <p:cNvGrpSpPr/>
          <p:nvPr/>
        </p:nvGrpSpPr>
        <p:grpSpPr>
          <a:xfrm rot="0">
            <a:off x="7703550" y="5172826"/>
            <a:ext cx="4196400" cy="2216400"/>
            <a:chOff x="0" y="0"/>
            <a:chExt cx="5595200" cy="2955200"/>
          </a:xfrm>
        </p:grpSpPr>
        <p:sp>
          <p:nvSpPr>
            <p:cNvPr name="Freeform 76" id="76"/>
            <p:cNvSpPr/>
            <p:nvPr/>
          </p:nvSpPr>
          <p:spPr>
            <a:xfrm flipH="false" flipV="false" rot="0">
              <a:off x="0" y="0"/>
              <a:ext cx="5595200" cy="2955200"/>
            </a:xfrm>
            <a:custGeom>
              <a:avLst/>
              <a:gdLst/>
              <a:ahLst/>
              <a:cxnLst/>
              <a:rect r="r" b="b" t="t" l="l"/>
              <a:pathLst>
                <a:path h="2955200" w="5595200">
                  <a:moveTo>
                    <a:pt x="0" y="0"/>
                  </a:moveTo>
                  <a:lnTo>
                    <a:pt x="5595200" y="0"/>
                  </a:lnTo>
                  <a:lnTo>
                    <a:pt x="5595200" y="2955200"/>
                  </a:lnTo>
                  <a:lnTo>
                    <a:pt x="0" y="2955200"/>
                  </a:lnTo>
                  <a:close/>
                </a:path>
              </a:pathLst>
            </a:custGeom>
            <a:solidFill>
              <a:srgbClr val="000000">
                <a:alpha val="0"/>
              </a:srgbClr>
            </a:solidFill>
          </p:spPr>
        </p:sp>
        <p:sp>
          <p:nvSpPr>
            <p:cNvPr name="TextBox 77" id="77"/>
            <p:cNvSpPr txBox="true"/>
            <p:nvPr/>
          </p:nvSpPr>
          <p:spPr>
            <a:xfrm>
              <a:off x="0" y="-47625"/>
              <a:ext cx="5595200" cy="3002825"/>
            </a:xfrm>
            <a:prstGeom prst="rect">
              <a:avLst/>
            </a:prstGeom>
          </p:spPr>
          <p:txBody>
            <a:bodyPr anchor="t" rtlCol="false" tIns="0" lIns="0" bIns="0" rIns="0"/>
            <a:lstStyle/>
            <a:p>
              <a:pPr algn="l">
                <a:lnSpc>
                  <a:spcPts val="2400"/>
                </a:lnSpc>
              </a:pPr>
              <a:r>
                <a:rPr lang="en-US" sz="2000">
                  <a:solidFill>
                    <a:srgbClr val="000000"/>
                  </a:solidFill>
                  <a:latin typeface="Arial"/>
                  <a:ea typeface="Arial"/>
                  <a:cs typeface="Arial"/>
                  <a:sym typeface="Arial"/>
                </a:rPr>
                <a:t>The student cubbies are located here because students keep their items in the classroom but they keep them in cubbies so that they are out of the way and not a distraction.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DAGjKx-6FvI</dc:identifier>
  <dcterms:modified xsi:type="dcterms:W3CDTF">2011-08-01T06:04:30Z</dcterms:modified>
  <cp:revision>1</cp:revision>
  <dc:title>Organizing Spcaes for Learning.pptx</dc:title>
</cp:coreProperties>
</file>